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Tomorrow" charset="1" panose="00000000000000000000"/>
      <p:regular r:id="rId17"/>
    </p:embeddedFont>
    <p:embeddedFont>
      <p:font typeface="HK Grotesk" charset="1" panose="00000500000000000000"/>
      <p:regular r:id="rId18"/>
    </p:embeddedFont>
    <p:embeddedFont>
      <p:font typeface="Tomorrow Bold"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80D17"/>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9747555" y="-2693324"/>
            <a:ext cx="9185895" cy="9607926"/>
          </a:xfrm>
          <a:custGeom>
            <a:avLst/>
            <a:gdLst/>
            <a:ahLst/>
            <a:cxnLst/>
            <a:rect r="r" b="b" t="t" l="l"/>
            <a:pathLst>
              <a:path h="9607926" w="9185895">
                <a:moveTo>
                  <a:pt x="0" y="0"/>
                </a:moveTo>
                <a:lnTo>
                  <a:pt x="9185895" y="0"/>
                </a:lnTo>
                <a:lnTo>
                  <a:pt x="9185895" y="9607926"/>
                </a:lnTo>
                <a:lnTo>
                  <a:pt x="0" y="9607926"/>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534704" y="3194920"/>
            <a:ext cx="13218593" cy="3422101"/>
          </a:xfrm>
          <a:prstGeom prst="rect">
            <a:avLst/>
          </a:prstGeom>
        </p:spPr>
        <p:txBody>
          <a:bodyPr anchor="t" rtlCol="false" tIns="0" lIns="0" bIns="0" rIns="0">
            <a:spAutoFit/>
          </a:bodyPr>
          <a:lstStyle/>
          <a:p>
            <a:pPr algn="ctr">
              <a:lnSpc>
                <a:spcPts val="13578"/>
              </a:lnSpc>
            </a:pPr>
            <a:r>
              <a:rPr lang="en-US" sz="10950" spc="-43">
                <a:solidFill>
                  <a:srgbClr val="8C52FF"/>
                </a:solidFill>
                <a:latin typeface="Tomorrow"/>
                <a:ea typeface="Tomorrow"/>
                <a:cs typeface="Tomorrow"/>
                <a:sym typeface="Tomorrow"/>
              </a:rPr>
              <a:t>Hack4Dev</a:t>
            </a:r>
          </a:p>
          <a:p>
            <a:pPr algn="ctr">
              <a:lnSpc>
                <a:spcPts val="13578"/>
              </a:lnSpc>
            </a:pPr>
            <a:r>
              <a:rPr lang="en-US" sz="10950" spc="-43">
                <a:solidFill>
                  <a:srgbClr val="8C52FF"/>
                </a:solidFill>
                <a:latin typeface="Tomorrow"/>
                <a:ea typeface="Tomorrow"/>
                <a:cs typeface="Tomorrow"/>
                <a:sym typeface="Tomorrow"/>
              </a:rPr>
              <a:t>CubeSat Challenge</a:t>
            </a:r>
          </a:p>
        </p:txBody>
      </p:sp>
      <p:sp>
        <p:nvSpPr>
          <p:cNvPr name="Freeform 4" id="4"/>
          <p:cNvSpPr/>
          <p:nvPr/>
        </p:nvSpPr>
        <p:spPr>
          <a:xfrm flipH="false" flipV="false" rot="5400000">
            <a:off x="-645450" y="4047568"/>
            <a:ext cx="9185895" cy="9607926"/>
          </a:xfrm>
          <a:custGeom>
            <a:avLst/>
            <a:gdLst/>
            <a:ahLst/>
            <a:cxnLst/>
            <a:rect r="r" b="b" t="t" l="l"/>
            <a:pathLst>
              <a:path h="9607926" w="9185895">
                <a:moveTo>
                  <a:pt x="0" y="0"/>
                </a:moveTo>
                <a:lnTo>
                  <a:pt x="9185895" y="0"/>
                </a:lnTo>
                <a:lnTo>
                  <a:pt x="9185895" y="9607926"/>
                </a:lnTo>
                <a:lnTo>
                  <a:pt x="0" y="9607926"/>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5303192" y="7085769"/>
            <a:ext cx="7681617" cy="1723089"/>
          </a:xfrm>
          <a:prstGeom prst="rect">
            <a:avLst/>
          </a:prstGeom>
        </p:spPr>
        <p:txBody>
          <a:bodyPr anchor="t" rtlCol="false" tIns="0" lIns="0" bIns="0" rIns="0">
            <a:spAutoFit/>
          </a:bodyPr>
          <a:lstStyle/>
          <a:p>
            <a:pPr algn="ctr">
              <a:lnSpc>
                <a:spcPts val="3497"/>
              </a:lnSpc>
            </a:pPr>
            <a:r>
              <a:rPr lang="en-US" sz="2497" spc="347">
                <a:solidFill>
                  <a:srgbClr val="FFFFFF"/>
                </a:solidFill>
                <a:latin typeface="HK Grotesk"/>
                <a:ea typeface="HK Grotesk"/>
                <a:cs typeface="HK Grotesk"/>
                <a:sym typeface="HK Grotesk"/>
              </a:rPr>
              <a:t>Team 3</a:t>
            </a:r>
          </a:p>
          <a:p>
            <a:pPr algn="ctr">
              <a:lnSpc>
                <a:spcPts val="3497"/>
              </a:lnSpc>
            </a:pPr>
            <a:r>
              <a:rPr lang="en-US" sz="2497" spc="347">
                <a:solidFill>
                  <a:srgbClr val="FFFFFF"/>
                </a:solidFill>
                <a:latin typeface="HK Grotesk"/>
                <a:ea typeface="HK Grotesk"/>
                <a:cs typeface="HK Grotesk"/>
                <a:sym typeface="HK Grotesk"/>
              </a:rPr>
              <a:t>Gabriel Christino</a:t>
            </a:r>
          </a:p>
          <a:p>
            <a:pPr algn="ctr">
              <a:lnSpc>
                <a:spcPts val="3497"/>
              </a:lnSpc>
            </a:pPr>
            <a:r>
              <a:rPr lang="en-US" sz="2497" spc="347">
                <a:solidFill>
                  <a:srgbClr val="FFFFFF"/>
                </a:solidFill>
                <a:latin typeface="HK Grotesk"/>
                <a:ea typeface="HK Grotesk"/>
                <a:cs typeface="HK Grotesk"/>
                <a:sym typeface="HK Grotesk"/>
              </a:rPr>
              <a:t>Marcela Gouvêa</a:t>
            </a:r>
          </a:p>
          <a:p>
            <a:pPr algn="ctr">
              <a:lnSpc>
                <a:spcPts val="3497"/>
              </a:lnSpc>
            </a:pPr>
            <a:r>
              <a:rPr lang="en-US" sz="2497" spc="347">
                <a:solidFill>
                  <a:srgbClr val="FFFFFF"/>
                </a:solidFill>
                <a:latin typeface="HK Grotesk"/>
                <a:ea typeface="HK Grotesk"/>
                <a:cs typeface="HK Grotesk"/>
                <a:sym typeface="HK Grotesk"/>
              </a:rPr>
              <a:t>Matheus Poltronieri</a:t>
            </a:r>
          </a:p>
        </p:txBody>
      </p:sp>
      <p:sp>
        <p:nvSpPr>
          <p:cNvPr name="Freeform 6" id="6"/>
          <p:cNvSpPr/>
          <p:nvPr/>
        </p:nvSpPr>
        <p:spPr>
          <a:xfrm flipH="false" flipV="false" rot="0">
            <a:off x="-3386260" y="-2797804"/>
            <a:ext cx="7333758" cy="6040350"/>
          </a:xfrm>
          <a:custGeom>
            <a:avLst/>
            <a:gdLst/>
            <a:ahLst/>
            <a:cxnLst/>
            <a:rect r="r" b="b" t="t" l="l"/>
            <a:pathLst>
              <a:path h="6040350" w="7333758">
                <a:moveTo>
                  <a:pt x="0" y="0"/>
                </a:moveTo>
                <a:lnTo>
                  <a:pt x="7333758" y="0"/>
                </a:lnTo>
                <a:lnTo>
                  <a:pt x="7333758" y="6040349"/>
                </a:lnTo>
                <a:lnTo>
                  <a:pt x="0" y="60403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832979" y="6808793"/>
            <a:ext cx="7696249" cy="6338910"/>
          </a:xfrm>
          <a:custGeom>
            <a:avLst/>
            <a:gdLst/>
            <a:ahLst/>
            <a:cxnLst/>
            <a:rect r="r" b="b" t="t" l="l"/>
            <a:pathLst>
              <a:path h="6338910" w="7696249">
                <a:moveTo>
                  <a:pt x="0" y="0"/>
                </a:moveTo>
                <a:lnTo>
                  <a:pt x="7696249" y="0"/>
                </a:lnTo>
                <a:lnTo>
                  <a:pt x="7696249" y="6338910"/>
                </a:lnTo>
                <a:lnTo>
                  <a:pt x="0" y="63389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7547773" y="222371"/>
            <a:ext cx="3192454" cy="1341093"/>
            <a:chOff x="0" y="0"/>
            <a:chExt cx="4256605" cy="1788124"/>
          </a:xfrm>
        </p:grpSpPr>
        <p:sp>
          <p:nvSpPr>
            <p:cNvPr name="Freeform 9" id="9"/>
            <p:cNvSpPr/>
            <p:nvPr/>
          </p:nvSpPr>
          <p:spPr>
            <a:xfrm flipH="false" flipV="false" rot="0">
              <a:off x="0" y="0"/>
              <a:ext cx="1833255" cy="1788124"/>
            </a:xfrm>
            <a:custGeom>
              <a:avLst/>
              <a:gdLst/>
              <a:ahLst/>
              <a:cxnLst/>
              <a:rect r="r" b="b" t="t" l="l"/>
              <a:pathLst>
                <a:path h="1788124" w="1833255">
                  <a:moveTo>
                    <a:pt x="0" y="0"/>
                  </a:moveTo>
                  <a:lnTo>
                    <a:pt x="1833255" y="0"/>
                  </a:lnTo>
                  <a:lnTo>
                    <a:pt x="1833255" y="1788124"/>
                  </a:lnTo>
                  <a:lnTo>
                    <a:pt x="0" y="1788124"/>
                  </a:lnTo>
                  <a:lnTo>
                    <a:pt x="0" y="0"/>
                  </a:lnTo>
                  <a:close/>
                </a:path>
              </a:pathLst>
            </a:custGeom>
            <a:blipFill>
              <a:blip r:embed="rId6"/>
              <a:stretch>
                <a:fillRect l="-31701" t="0" r="-176838" b="0"/>
              </a:stretch>
            </a:blipFill>
          </p:spPr>
        </p:sp>
        <p:sp>
          <p:nvSpPr>
            <p:cNvPr name="Freeform 10" id="10"/>
            <p:cNvSpPr/>
            <p:nvPr/>
          </p:nvSpPr>
          <p:spPr>
            <a:xfrm flipH="false" flipV="false" rot="0">
              <a:off x="1889386" y="0"/>
              <a:ext cx="2367219" cy="1788124"/>
            </a:xfrm>
            <a:custGeom>
              <a:avLst/>
              <a:gdLst/>
              <a:ahLst/>
              <a:cxnLst/>
              <a:rect r="r" b="b" t="t" l="l"/>
              <a:pathLst>
                <a:path h="1788124" w="2367219">
                  <a:moveTo>
                    <a:pt x="0" y="0"/>
                  </a:moveTo>
                  <a:lnTo>
                    <a:pt x="2367219" y="0"/>
                  </a:lnTo>
                  <a:lnTo>
                    <a:pt x="2367219" y="1788124"/>
                  </a:lnTo>
                  <a:lnTo>
                    <a:pt x="0" y="1788124"/>
                  </a:lnTo>
                  <a:lnTo>
                    <a:pt x="0" y="0"/>
                  </a:lnTo>
                  <a:close/>
                </a:path>
              </a:pathLst>
            </a:custGeom>
            <a:blipFill>
              <a:blip r:embed="rId7"/>
              <a:stretch>
                <a:fillRect l="-103185" t="0" r="-35758"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39329" y="6275070"/>
            <a:ext cx="7219405" cy="7551089"/>
          </a:xfrm>
          <a:custGeom>
            <a:avLst/>
            <a:gdLst/>
            <a:ahLst/>
            <a:cxnLst/>
            <a:rect r="r" b="b" t="t" l="l"/>
            <a:pathLst>
              <a:path h="7551089" w="7219405">
                <a:moveTo>
                  <a:pt x="0" y="0"/>
                </a:moveTo>
                <a:lnTo>
                  <a:pt x="7219405" y="0"/>
                </a:lnTo>
                <a:lnTo>
                  <a:pt x="7219405" y="7551089"/>
                </a:lnTo>
                <a:lnTo>
                  <a:pt x="0" y="7551089"/>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9747555" y="-2693324"/>
            <a:ext cx="9185895" cy="9607926"/>
          </a:xfrm>
          <a:custGeom>
            <a:avLst/>
            <a:gdLst/>
            <a:ahLst/>
            <a:cxnLst/>
            <a:rect r="r" b="b" t="t" l="l"/>
            <a:pathLst>
              <a:path h="9607926" w="9185895">
                <a:moveTo>
                  <a:pt x="0" y="0"/>
                </a:moveTo>
                <a:lnTo>
                  <a:pt x="9185895" y="0"/>
                </a:lnTo>
                <a:lnTo>
                  <a:pt x="9185895" y="9607926"/>
                </a:lnTo>
                <a:lnTo>
                  <a:pt x="0" y="9607926"/>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882133" y="2204494"/>
            <a:ext cx="5488133" cy="2449735"/>
            <a:chOff x="0" y="0"/>
            <a:chExt cx="1445434" cy="645198"/>
          </a:xfrm>
        </p:grpSpPr>
        <p:sp>
          <p:nvSpPr>
            <p:cNvPr name="Freeform 5" id="5"/>
            <p:cNvSpPr/>
            <p:nvPr/>
          </p:nvSpPr>
          <p:spPr>
            <a:xfrm flipH="false" flipV="false" rot="0">
              <a:off x="0" y="0"/>
              <a:ext cx="1445434" cy="645198"/>
            </a:xfrm>
            <a:custGeom>
              <a:avLst/>
              <a:gdLst/>
              <a:ahLst/>
              <a:cxnLst/>
              <a:rect r="r" b="b" t="t" l="l"/>
              <a:pathLst>
                <a:path h="645198" w="1445434">
                  <a:moveTo>
                    <a:pt x="7053" y="0"/>
                  </a:moveTo>
                  <a:lnTo>
                    <a:pt x="1438381" y="0"/>
                  </a:lnTo>
                  <a:cubicBezTo>
                    <a:pt x="1442276" y="0"/>
                    <a:pt x="1445434" y="3158"/>
                    <a:pt x="1445434" y="7053"/>
                  </a:cubicBezTo>
                  <a:lnTo>
                    <a:pt x="1445434" y="638144"/>
                  </a:lnTo>
                  <a:cubicBezTo>
                    <a:pt x="1445434" y="640015"/>
                    <a:pt x="1444691" y="641809"/>
                    <a:pt x="1443368" y="643132"/>
                  </a:cubicBezTo>
                  <a:cubicBezTo>
                    <a:pt x="1442046" y="644455"/>
                    <a:pt x="1440252" y="645198"/>
                    <a:pt x="1438381" y="645198"/>
                  </a:cubicBezTo>
                  <a:lnTo>
                    <a:pt x="7053" y="645198"/>
                  </a:lnTo>
                  <a:cubicBezTo>
                    <a:pt x="5183" y="645198"/>
                    <a:pt x="3389" y="644455"/>
                    <a:pt x="2066" y="643132"/>
                  </a:cubicBezTo>
                  <a:cubicBezTo>
                    <a:pt x="743" y="641809"/>
                    <a:pt x="0" y="640015"/>
                    <a:pt x="0" y="638144"/>
                  </a:cubicBezTo>
                  <a:lnTo>
                    <a:pt x="0" y="7053"/>
                  </a:lnTo>
                  <a:cubicBezTo>
                    <a:pt x="0" y="5183"/>
                    <a:pt x="743" y="3389"/>
                    <a:pt x="2066" y="2066"/>
                  </a:cubicBezTo>
                  <a:cubicBezTo>
                    <a:pt x="3389" y="743"/>
                    <a:pt x="5183" y="0"/>
                    <a:pt x="7053" y="0"/>
                  </a:cubicBezTo>
                  <a:close/>
                </a:path>
              </a:pathLst>
            </a:custGeom>
            <a:solidFill>
              <a:srgbClr val="8C52FF"/>
            </a:solidFill>
            <a:ln w="19050" cap="sq">
              <a:solidFill>
                <a:srgbClr val="FFFFFF"/>
              </a:solidFill>
              <a:prstDash val="solid"/>
              <a:miter/>
            </a:ln>
          </p:spPr>
        </p:sp>
        <p:sp>
          <p:nvSpPr>
            <p:cNvPr name="TextBox 6" id="6"/>
            <p:cNvSpPr txBox="true"/>
            <p:nvPr/>
          </p:nvSpPr>
          <p:spPr>
            <a:xfrm>
              <a:off x="0" y="-57150"/>
              <a:ext cx="1445434" cy="702348"/>
            </a:xfrm>
            <a:prstGeom prst="rect">
              <a:avLst/>
            </a:prstGeom>
          </p:spPr>
          <p:txBody>
            <a:bodyPr anchor="ctr" rtlCol="false" tIns="50800" lIns="50800" bIns="50800" rIns="50800"/>
            <a:lstStyle/>
            <a:p>
              <a:pPr algn="ctr">
                <a:lnSpc>
                  <a:spcPts val="3711"/>
                </a:lnSpc>
              </a:pPr>
            </a:p>
          </p:txBody>
        </p:sp>
      </p:grpSp>
      <p:sp>
        <p:nvSpPr>
          <p:cNvPr name="Freeform 7" id="7"/>
          <p:cNvSpPr/>
          <p:nvPr/>
        </p:nvSpPr>
        <p:spPr>
          <a:xfrm flipH="false" flipV="false" rot="0">
            <a:off x="1851511" y="4859847"/>
            <a:ext cx="5549376" cy="4366722"/>
          </a:xfrm>
          <a:custGeom>
            <a:avLst/>
            <a:gdLst/>
            <a:ahLst/>
            <a:cxnLst/>
            <a:rect r="r" b="b" t="t" l="l"/>
            <a:pathLst>
              <a:path h="4366722" w="5549376">
                <a:moveTo>
                  <a:pt x="0" y="0"/>
                </a:moveTo>
                <a:lnTo>
                  <a:pt x="5549376" y="0"/>
                </a:lnTo>
                <a:lnTo>
                  <a:pt x="5549376" y="4366722"/>
                </a:lnTo>
                <a:lnTo>
                  <a:pt x="0" y="4366722"/>
                </a:lnTo>
                <a:lnTo>
                  <a:pt x="0" y="0"/>
                </a:lnTo>
                <a:close/>
              </a:path>
            </a:pathLst>
          </a:custGeom>
          <a:blipFill>
            <a:blip r:embed="rId4"/>
            <a:stretch>
              <a:fillRect l="0" t="0" r="0" b="0"/>
            </a:stretch>
          </a:blipFill>
        </p:spPr>
      </p:sp>
      <p:sp>
        <p:nvSpPr>
          <p:cNvPr name="Freeform 8" id="8"/>
          <p:cNvSpPr/>
          <p:nvPr/>
        </p:nvSpPr>
        <p:spPr>
          <a:xfrm flipH="false" flipV="false" rot="0">
            <a:off x="7965583" y="4093637"/>
            <a:ext cx="2356835" cy="2099726"/>
          </a:xfrm>
          <a:custGeom>
            <a:avLst/>
            <a:gdLst/>
            <a:ahLst/>
            <a:cxnLst/>
            <a:rect r="r" b="b" t="t" l="l"/>
            <a:pathLst>
              <a:path h="2099726" w="2356835">
                <a:moveTo>
                  <a:pt x="0" y="0"/>
                </a:moveTo>
                <a:lnTo>
                  <a:pt x="2356834" y="0"/>
                </a:lnTo>
                <a:lnTo>
                  <a:pt x="2356834" y="2099726"/>
                </a:lnTo>
                <a:lnTo>
                  <a:pt x="0" y="20997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2091522" y="968938"/>
            <a:ext cx="3884200" cy="778521"/>
          </a:xfrm>
          <a:prstGeom prst="rect">
            <a:avLst/>
          </a:prstGeom>
        </p:spPr>
        <p:txBody>
          <a:bodyPr anchor="t" rtlCol="false" tIns="0" lIns="0" bIns="0" rIns="0">
            <a:spAutoFit/>
          </a:bodyPr>
          <a:lstStyle/>
          <a:p>
            <a:pPr algn="l">
              <a:lnSpc>
                <a:spcPts val="6161"/>
              </a:lnSpc>
            </a:pPr>
            <a:r>
              <a:rPr lang="en-US" sz="4969" spc="-19">
                <a:solidFill>
                  <a:srgbClr val="FFFFFF"/>
                </a:solidFill>
                <a:latin typeface="Tomorrow"/>
                <a:ea typeface="Tomorrow"/>
                <a:cs typeface="Tomorrow"/>
                <a:sym typeface="Tomorrow"/>
              </a:rPr>
              <a:t>Our model</a:t>
            </a:r>
          </a:p>
        </p:txBody>
      </p:sp>
      <p:sp>
        <p:nvSpPr>
          <p:cNvPr name="TextBox 10" id="10"/>
          <p:cNvSpPr txBox="true"/>
          <p:nvPr/>
        </p:nvSpPr>
        <p:spPr>
          <a:xfrm rot="0">
            <a:off x="1998086" y="2290219"/>
            <a:ext cx="5256609" cy="2235221"/>
          </a:xfrm>
          <a:prstGeom prst="rect">
            <a:avLst/>
          </a:prstGeom>
        </p:spPr>
        <p:txBody>
          <a:bodyPr anchor="t" rtlCol="false" tIns="0" lIns="0" bIns="0" rIns="0">
            <a:spAutoFit/>
          </a:bodyPr>
          <a:lstStyle/>
          <a:p>
            <a:pPr algn="l">
              <a:lnSpc>
                <a:spcPts val="2976"/>
              </a:lnSpc>
              <a:spcBef>
                <a:spcPct val="0"/>
              </a:spcBef>
            </a:pPr>
            <a:r>
              <a:rPr lang="en-US" sz="2400" spc="-9">
                <a:solidFill>
                  <a:srgbClr val="FFFFFF"/>
                </a:solidFill>
                <a:latin typeface="Tomorrow"/>
                <a:ea typeface="Tomorrow"/>
                <a:cs typeface="Tomorrow"/>
                <a:sym typeface="Tomorrow"/>
              </a:rPr>
              <a:t>Evaluation Time:       265.27 seconds </a:t>
            </a:r>
          </a:p>
          <a:p>
            <a:pPr algn="l">
              <a:lnSpc>
                <a:spcPts val="2976"/>
              </a:lnSpc>
              <a:spcBef>
                <a:spcPct val="0"/>
              </a:spcBef>
            </a:pPr>
            <a:r>
              <a:rPr lang="en-US" sz="2400" spc="-9">
                <a:solidFill>
                  <a:srgbClr val="FFFFFF"/>
                </a:solidFill>
                <a:latin typeface="Tomorrow"/>
                <a:ea typeface="Tomorrow"/>
                <a:cs typeface="Tomorrow"/>
                <a:sym typeface="Tomorrow"/>
              </a:rPr>
              <a:t>Peak Memory Usage:       8455.79 MB</a:t>
            </a:r>
          </a:p>
          <a:p>
            <a:pPr algn="l">
              <a:lnSpc>
                <a:spcPts val="2976"/>
              </a:lnSpc>
              <a:spcBef>
                <a:spcPct val="0"/>
              </a:spcBef>
            </a:pPr>
            <a:r>
              <a:rPr lang="en-US" sz="2400" spc="-9">
                <a:solidFill>
                  <a:srgbClr val="FFFFFF"/>
                </a:solidFill>
                <a:latin typeface="Tomorrow"/>
                <a:ea typeface="Tomorrow"/>
                <a:cs typeface="Tomorrow"/>
                <a:sym typeface="Tomorrow"/>
              </a:rPr>
              <a:t>Average CPU Usage:               89.29  %</a:t>
            </a:r>
          </a:p>
          <a:p>
            <a:pPr algn="l">
              <a:lnSpc>
                <a:spcPts val="2976"/>
              </a:lnSpc>
              <a:spcBef>
                <a:spcPct val="0"/>
              </a:spcBef>
            </a:pPr>
            <a:r>
              <a:rPr lang="en-US" sz="2400" spc="-9">
                <a:solidFill>
                  <a:srgbClr val="FFFFFF"/>
                </a:solidFill>
                <a:latin typeface="Tomorrow"/>
                <a:ea typeface="Tomorrow"/>
                <a:cs typeface="Tomorrow"/>
                <a:sym typeface="Tomorrow"/>
              </a:rPr>
              <a:t>Algorithm code size:                 1.16 MB</a:t>
            </a:r>
          </a:p>
          <a:p>
            <a:pPr algn="l">
              <a:lnSpc>
                <a:spcPts val="2976"/>
              </a:lnSpc>
              <a:spcBef>
                <a:spcPct val="0"/>
              </a:spcBef>
            </a:pPr>
            <a:r>
              <a:rPr lang="en-US" sz="2400" spc="-9">
                <a:solidFill>
                  <a:srgbClr val="FFFFFF"/>
                </a:solidFill>
                <a:latin typeface="Tomorrow"/>
                <a:ea typeface="Tomorrow"/>
                <a:cs typeface="Tomorrow"/>
                <a:sym typeface="Tomorrow"/>
              </a:rPr>
              <a:t>Accuracy:                                           0.998</a:t>
            </a:r>
          </a:p>
          <a:p>
            <a:pPr algn="l">
              <a:lnSpc>
                <a:spcPts val="2976"/>
              </a:lnSpc>
              <a:spcBef>
                <a:spcPct val="0"/>
              </a:spcBef>
            </a:pPr>
            <a:r>
              <a:rPr lang="en-US" sz="2400" spc="-9">
                <a:solidFill>
                  <a:srgbClr val="FFFFFF"/>
                </a:solidFill>
                <a:latin typeface="Tomorrow"/>
                <a:ea typeface="Tomorrow"/>
                <a:cs typeface="Tomorrow"/>
                <a:sym typeface="Tomorrow"/>
              </a:rPr>
              <a:t>F1 Score:                                             0.998</a:t>
            </a:r>
          </a:p>
        </p:txBody>
      </p:sp>
      <p:sp>
        <p:nvSpPr>
          <p:cNvPr name="TextBox 11" id="11"/>
          <p:cNvSpPr txBox="true"/>
          <p:nvPr/>
        </p:nvSpPr>
        <p:spPr>
          <a:xfrm rot="0">
            <a:off x="3465079" y="968938"/>
            <a:ext cx="2605916" cy="778521"/>
          </a:xfrm>
          <a:prstGeom prst="rect">
            <a:avLst/>
          </a:prstGeom>
        </p:spPr>
        <p:txBody>
          <a:bodyPr anchor="t" rtlCol="false" tIns="0" lIns="0" bIns="0" rIns="0">
            <a:spAutoFit/>
          </a:bodyPr>
          <a:lstStyle/>
          <a:p>
            <a:pPr algn="l">
              <a:lnSpc>
                <a:spcPts val="6161"/>
              </a:lnSpc>
            </a:pPr>
            <a:r>
              <a:rPr lang="en-US" sz="4969" spc="-19">
                <a:solidFill>
                  <a:srgbClr val="FFFFFF"/>
                </a:solidFill>
                <a:latin typeface="Tomorrow"/>
                <a:ea typeface="Tomorrow"/>
                <a:cs typeface="Tomorrow"/>
                <a:sym typeface="Tomorrow"/>
              </a:rPr>
              <a:t>Original</a:t>
            </a:r>
          </a:p>
        </p:txBody>
      </p:sp>
      <p:grpSp>
        <p:nvGrpSpPr>
          <p:cNvPr name="Group 12" id="12"/>
          <p:cNvGrpSpPr/>
          <p:nvPr/>
        </p:nvGrpSpPr>
        <p:grpSpPr>
          <a:xfrm rot="0">
            <a:off x="10887113" y="2204494"/>
            <a:ext cx="5488133" cy="2449735"/>
            <a:chOff x="0" y="0"/>
            <a:chExt cx="1445434" cy="645198"/>
          </a:xfrm>
        </p:grpSpPr>
        <p:sp>
          <p:nvSpPr>
            <p:cNvPr name="Freeform 13" id="13"/>
            <p:cNvSpPr/>
            <p:nvPr/>
          </p:nvSpPr>
          <p:spPr>
            <a:xfrm flipH="false" flipV="false" rot="0">
              <a:off x="0" y="0"/>
              <a:ext cx="1445434" cy="645198"/>
            </a:xfrm>
            <a:custGeom>
              <a:avLst/>
              <a:gdLst/>
              <a:ahLst/>
              <a:cxnLst/>
              <a:rect r="r" b="b" t="t" l="l"/>
              <a:pathLst>
                <a:path h="645198" w="1445434">
                  <a:moveTo>
                    <a:pt x="7053" y="0"/>
                  </a:moveTo>
                  <a:lnTo>
                    <a:pt x="1438381" y="0"/>
                  </a:lnTo>
                  <a:cubicBezTo>
                    <a:pt x="1442276" y="0"/>
                    <a:pt x="1445434" y="3158"/>
                    <a:pt x="1445434" y="7053"/>
                  </a:cubicBezTo>
                  <a:lnTo>
                    <a:pt x="1445434" y="638144"/>
                  </a:lnTo>
                  <a:cubicBezTo>
                    <a:pt x="1445434" y="640015"/>
                    <a:pt x="1444691" y="641809"/>
                    <a:pt x="1443368" y="643132"/>
                  </a:cubicBezTo>
                  <a:cubicBezTo>
                    <a:pt x="1442046" y="644455"/>
                    <a:pt x="1440252" y="645198"/>
                    <a:pt x="1438381" y="645198"/>
                  </a:cubicBezTo>
                  <a:lnTo>
                    <a:pt x="7053" y="645198"/>
                  </a:lnTo>
                  <a:cubicBezTo>
                    <a:pt x="5183" y="645198"/>
                    <a:pt x="3389" y="644455"/>
                    <a:pt x="2066" y="643132"/>
                  </a:cubicBezTo>
                  <a:cubicBezTo>
                    <a:pt x="743" y="641809"/>
                    <a:pt x="0" y="640015"/>
                    <a:pt x="0" y="638144"/>
                  </a:cubicBezTo>
                  <a:lnTo>
                    <a:pt x="0" y="7053"/>
                  </a:lnTo>
                  <a:cubicBezTo>
                    <a:pt x="0" y="5183"/>
                    <a:pt x="743" y="3389"/>
                    <a:pt x="2066" y="2066"/>
                  </a:cubicBezTo>
                  <a:cubicBezTo>
                    <a:pt x="3389" y="743"/>
                    <a:pt x="5183" y="0"/>
                    <a:pt x="7053" y="0"/>
                  </a:cubicBezTo>
                  <a:close/>
                </a:path>
              </a:pathLst>
            </a:custGeom>
            <a:solidFill>
              <a:srgbClr val="8C52FF"/>
            </a:solidFill>
            <a:ln w="19050" cap="sq">
              <a:solidFill>
                <a:srgbClr val="FFFFFF"/>
              </a:solidFill>
              <a:prstDash val="solid"/>
              <a:miter/>
            </a:ln>
          </p:spPr>
        </p:sp>
        <p:sp>
          <p:nvSpPr>
            <p:cNvPr name="TextBox 14" id="14"/>
            <p:cNvSpPr txBox="true"/>
            <p:nvPr/>
          </p:nvSpPr>
          <p:spPr>
            <a:xfrm>
              <a:off x="0" y="-57150"/>
              <a:ext cx="1445434" cy="702348"/>
            </a:xfrm>
            <a:prstGeom prst="rect">
              <a:avLst/>
            </a:prstGeom>
          </p:spPr>
          <p:txBody>
            <a:bodyPr anchor="ctr" rtlCol="false" tIns="50800" lIns="50800" bIns="50800" rIns="50800"/>
            <a:lstStyle/>
            <a:p>
              <a:pPr algn="ctr">
                <a:lnSpc>
                  <a:spcPts val="3711"/>
                </a:lnSpc>
              </a:pPr>
            </a:p>
          </p:txBody>
        </p:sp>
      </p:grpSp>
      <p:sp>
        <p:nvSpPr>
          <p:cNvPr name="TextBox 15" id="15"/>
          <p:cNvSpPr txBox="true"/>
          <p:nvPr/>
        </p:nvSpPr>
        <p:spPr>
          <a:xfrm rot="0">
            <a:off x="11003066" y="2290219"/>
            <a:ext cx="5256609" cy="2235221"/>
          </a:xfrm>
          <a:prstGeom prst="rect">
            <a:avLst/>
          </a:prstGeom>
        </p:spPr>
        <p:txBody>
          <a:bodyPr anchor="t" rtlCol="false" tIns="0" lIns="0" bIns="0" rIns="0">
            <a:spAutoFit/>
          </a:bodyPr>
          <a:lstStyle/>
          <a:p>
            <a:pPr algn="l">
              <a:lnSpc>
                <a:spcPts val="2976"/>
              </a:lnSpc>
              <a:spcBef>
                <a:spcPct val="0"/>
              </a:spcBef>
            </a:pPr>
            <a:r>
              <a:rPr lang="en-US" sz="2400" spc="-9">
                <a:solidFill>
                  <a:srgbClr val="FFFFFF"/>
                </a:solidFill>
                <a:latin typeface="Tomorrow"/>
                <a:ea typeface="Tomorrow"/>
                <a:cs typeface="Tomorrow"/>
                <a:sym typeface="Tomorrow"/>
              </a:rPr>
              <a:t>Evaluation Time:         27.25 seconds </a:t>
            </a:r>
          </a:p>
          <a:p>
            <a:pPr algn="l">
              <a:lnSpc>
                <a:spcPts val="2976"/>
              </a:lnSpc>
              <a:spcBef>
                <a:spcPct val="0"/>
              </a:spcBef>
            </a:pPr>
            <a:r>
              <a:rPr lang="en-US" sz="2400" spc="-9">
                <a:solidFill>
                  <a:srgbClr val="FFFFFF"/>
                </a:solidFill>
                <a:latin typeface="Tomorrow"/>
                <a:ea typeface="Tomorrow"/>
                <a:cs typeface="Tomorrow"/>
                <a:sym typeface="Tomorrow"/>
              </a:rPr>
              <a:t>Peak Memory Usage:   12738.03 MB</a:t>
            </a:r>
          </a:p>
          <a:p>
            <a:pPr algn="l">
              <a:lnSpc>
                <a:spcPts val="2976"/>
              </a:lnSpc>
              <a:spcBef>
                <a:spcPct val="0"/>
              </a:spcBef>
            </a:pPr>
            <a:r>
              <a:rPr lang="en-US" sz="2400" spc="-9">
                <a:solidFill>
                  <a:srgbClr val="FFFFFF"/>
                </a:solidFill>
                <a:latin typeface="Tomorrow"/>
                <a:ea typeface="Tomorrow"/>
                <a:cs typeface="Tomorrow"/>
                <a:sym typeface="Tomorrow"/>
              </a:rPr>
              <a:t>Average CPU Usage:              390.41 %</a:t>
            </a:r>
          </a:p>
          <a:p>
            <a:pPr algn="l">
              <a:lnSpc>
                <a:spcPts val="2976"/>
              </a:lnSpc>
              <a:spcBef>
                <a:spcPct val="0"/>
              </a:spcBef>
            </a:pPr>
            <a:r>
              <a:rPr lang="en-US" sz="2400" spc="-9">
                <a:solidFill>
                  <a:srgbClr val="FFFFFF"/>
                </a:solidFill>
                <a:latin typeface="Tomorrow"/>
                <a:ea typeface="Tomorrow"/>
                <a:cs typeface="Tomorrow"/>
                <a:sym typeface="Tomorrow"/>
              </a:rPr>
              <a:t>Algorithm code size:                 2.17 MB</a:t>
            </a:r>
          </a:p>
          <a:p>
            <a:pPr algn="l">
              <a:lnSpc>
                <a:spcPts val="2976"/>
              </a:lnSpc>
              <a:spcBef>
                <a:spcPct val="0"/>
              </a:spcBef>
            </a:pPr>
            <a:r>
              <a:rPr lang="en-US" sz="2400" spc="-9">
                <a:solidFill>
                  <a:srgbClr val="FFFFFF"/>
                </a:solidFill>
                <a:latin typeface="Tomorrow"/>
                <a:ea typeface="Tomorrow"/>
                <a:cs typeface="Tomorrow"/>
                <a:sym typeface="Tomorrow"/>
              </a:rPr>
              <a:t>Accuracy:                                           1.000</a:t>
            </a:r>
          </a:p>
          <a:p>
            <a:pPr algn="l">
              <a:lnSpc>
                <a:spcPts val="2976"/>
              </a:lnSpc>
              <a:spcBef>
                <a:spcPct val="0"/>
              </a:spcBef>
            </a:pPr>
            <a:r>
              <a:rPr lang="en-US" sz="2400" spc="-9">
                <a:solidFill>
                  <a:srgbClr val="FFFFFF"/>
                </a:solidFill>
                <a:latin typeface="Tomorrow"/>
                <a:ea typeface="Tomorrow"/>
                <a:cs typeface="Tomorrow"/>
                <a:sym typeface="Tomorrow"/>
              </a:rPr>
              <a:t>F1 Score:                                             1.000</a:t>
            </a:r>
          </a:p>
        </p:txBody>
      </p:sp>
      <p:sp>
        <p:nvSpPr>
          <p:cNvPr name="Freeform 16" id="16"/>
          <p:cNvSpPr/>
          <p:nvPr/>
        </p:nvSpPr>
        <p:spPr>
          <a:xfrm flipH="false" flipV="false" rot="0">
            <a:off x="10884392" y="4937628"/>
            <a:ext cx="5490853" cy="4320672"/>
          </a:xfrm>
          <a:custGeom>
            <a:avLst/>
            <a:gdLst/>
            <a:ahLst/>
            <a:cxnLst/>
            <a:rect r="r" b="b" t="t" l="l"/>
            <a:pathLst>
              <a:path h="4320672" w="5490853">
                <a:moveTo>
                  <a:pt x="0" y="0"/>
                </a:moveTo>
                <a:lnTo>
                  <a:pt x="5490854" y="0"/>
                </a:lnTo>
                <a:lnTo>
                  <a:pt x="5490854" y="4320672"/>
                </a:lnTo>
                <a:lnTo>
                  <a:pt x="0" y="4320672"/>
                </a:lnTo>
                <a:lnTo>
                  <a:pt x="0" y="0"/>
                </a:lnTo>
                <a:close/>
              </a:path>
            </a:pathLst>
          </a:custGeom>
          <a:blipFill>
            <a:blip r:embed="rId7"/>
            <a:stretch>
              <a:fillRect l="0" t="0" r="0" b="0"/>
            </a:stretch>
          </a:blipFill>
        </p:spPr>
      </p:sp>
    </p:spTree>
  </p:cSld>
  <p:clrMapOvr>
    <a:masterClrMapping/>
  </p:clrMapOvr>
  <p:transition spd="slow">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39329" y="6275070"/>
            <a:ext cx="7219405" cy="7551089"/>
          </a:xfrm>
          <a:custGeom>
            <a:avLst/>
            <a:gdLst/>
            <a:ahLst/>
            <a:cxnLst/>
            <a:rect r="r" b="b" t="t" l="l"/>
            <a:pathLst>
              <a:path h="7551089" w="7219405">
                <a:moveTo>
                  <a:pt x="0" y="0"/>
                </a:moveTo>
                <a:lnTo>
                  <a:pt x="7219405" y="0"/>
                </a:lnTo>
                <a:lnTo>
                  <a:pt x="7219405" y="7551089"/>
                </a:lnTo>
                <a:lnTo>
                  <a:pt x="0" y="7551089"/>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28533" y="3989677"/>
            <a:ext cx="5247673" cy="649652"/>
            <a:chOff x="0" y="0"/>
            <a:chExt cx="6996897" cy="866203"/>
          </a:xfrm>
        </p:grpSpPr>
        <p:grpSp>
          <p:nvGrpSpPr>
            <p:cNvPr name="Group 4" id="4"/>
            <p:cNvGrpSpPr/>
            <p:nvPr/>
          </p:nvGrpSpPr>
          <p:grpSpPr>
            <a:xfrm rot="0">
              <a:off x="0" y="0"/>
              <a:ext cx="6996897" cy="866203"/>
              <a:chOff x="0" y="0"/>
              <a:chExt cx="961797" cy="119069"/>
            </a:xfrm>
          </p:grpSpPr>
          <p:sp>
            <p:nvSpPr>
              <p:cNvPr name="Freeform 5" id="5"/>
              <p:cNvSpPr/>
              <p:nvPr/>
            </p:nvSpPr>
            <p:spPr>
              <a:xfrm flipH="false" flipV="false" rot="0">
                <a:off x="0" y="0"/>
                <a:ext cx="961797" cy="119069"/>
              </a:xfrm>
              <a:custGeom>
                <a:avLst/>
                <a:gdLst/>
                <a:ahLst/>
                <a:cxnLst/>
                <a:rect r="r" b="b" t="t" l="l"/>
                <a:pathLst>
                  <a:path h="119069" w="961797">
                    <a:moveTo>
                      <a:pt x="7377" y="0"/>
                    </a:moveTo>
                    <a:lnTo>
                      <a:pt x="954421" y="0"/>
                    </a:lnTo>
                    <a:cubicBezTo>
                      <a:pt x="956377" y="0"/>
                      <a:pt x="958254" y="777"/>
                      <a:pt x="959637" y="2161"/>
                    </a:cubicBezTo>
                    <a:cubicBezTo>
                      <a:pt x="961020" y="3544"/>
                      <a:pt x="961797" y="5420"/>
                      <a:pt x="961797" y="7377"/>
                    </a:cubicBezTo>
                    <a:lnTo>
                      <a:pt x="961797" y="111692"/>
                    </a:lnTo>
                    <a:cubicBezTo>
                      <a:pt x="961797" y="113649"/>
                      <a:pt x="961020" y="115525"/>
                      <a:pt x="959637" y="116908"/>
                    </a:cubicBezTo>
                    <a:cubicBezTo>
                      <a:pt x="958254" y="118292"/>
                      <a:pt x="956377" y="119069"/>
                      <a:pt x="954421" y="119069"/>
                    </a:cubicBezTo>
                    <a:lnTo>
                      <a:pt x="7377" y="119069"/>
                    </a:lnTo>
                    <a:cubicBezTo>
                      <a:pt x="5420" y="119069"/>
                      <a:pt x="3544" y="118292"/>
                      <a:pt x="2161" y="116908"/>
                    </a:cubicBezTo>
                    <a:cubicBezTo>
                      <a:pt x="777" y="115525"/>
                      <a:pt x="0" y="113649"/>
                      <a:pt x="0" y="111692"/>
                    </a:cubicBezTo>
                    <a:lnTo>
                      <a:pt x="0" y="7377"/>
                    </a:lnTo>
                    <a:cubicBezTo>
                      <a:pt x="0" y="5420"/>
                      <a:pt x="777" y="3544"/>
                      <a:pt x="2161" y="2161"/>
                    </a:cubicBezTo>
                    <a:cubicBezTo>
                      <a:pt x="3544" y="777"/>
                      <a:pt x="5420" y="0"/>
                      <a:pt x="7377" y="0"/>
                    </a:cubicBezTo>
                    <a:close/>
                  </a:path>
                </a:pathLst>
              </a:custGeom>
              <a:solidFill>
                <a:srgbClr val="8C52FF"/>
              </a:solidFill>
              <a:ln w="19050" cap="sq">
                <a:solidFill>
                  <a:srgbClr val="FFFFFF"/>
                </a:solidFill>
                <a:prstDash val="solid"/>
                <a:miter/>
              </a:ln>
            </p:spPr>
          </p:sp>
          <p:sp>
            <p:nvSpPr>
              <p:cNvPr name="TextBox 6" id="6"/>
              <p:cNvSpPr txBox="true"/>
              <p:nvPr/>
            </p:nvSpPr>
            <p:spPr>
              <a:xfrm>
                <a:off x="0" y="-57150"/>
                <a:ext cx="961797" cy="176219"/>
              </a:xfrm>
              <a:prstGeom prst="rect">
                <a:avLst/>
              </a:prstGeom>
            </p:spPr>
            <p:txBody>
              <a:bodyPr anchor="ctr" rtlCol="false" tIns="73000" lIns="73000" bIns="73000" rIns="73000"/>
              <a:lstStyle/>
              <a:p>
                <a:pPr algn="ctr">
                  <a:lnSpc>
                    <a:spcPts val="3711"/>
                  </a:lnSpc>
                </a:pPr>
              </a:p>
            </p:txBody>
          </p:sp>
        </p:grpSp>
        <p:sp>
          <p:nvSpPr>
            <p:cNvPr name="TextBox 7" id="7"/>
            <p:cNvSpPr txBox="true"/>
            <p:nvPr/>
          </p:nvSpPr>
          <p:spPr>
            <a:xfrm rot="0">
              <a:off x="289015" y="169153"/>
              <a:ext cx="6418868" cy="508847"/>
            </a:xfrm>
            <a:prstGeom prst="rect">
              <a:avLst/>
            </a:prstGeom>
          </p:spPr>
          <p:txBody>
            <a:bodyPr anchor="t" rtlCol="false" tIns="0" lIns="0" bIns="0" rIns="0">
              <a:spAutoFit/>
            </a:bodyPr>
            <a:lstStyle/>
            <a:p>
              <a:pPr algn="ctr">
                <a:lnSpc>
                  <a:spcPts val="3029"/>
                </a:lnSpc>
              </a:pPr>
              <a:r>
                <a:rPr lang="en-US" sz="2442" spc="-9">
                  <a:solidFill>
                    <a:srgbClr val="FFFFFF"/>
                  </a:solidFill>
                  <a:latin typeface="Tomorrow"/>
                  <a:ea typeface="Tomorrow"/>
                  <a:cs typeface="Tomorrow"/>
                  <a:sym typeface="Tomorrow"/>
                </a:rPr>
                <a:t>Slow</a:t>
              </a:r>
            </a:p>
          </p:txBody>
        </p:sp>
      </p:grpSp>
      <p:grpSp>
        <p:nvGrpSpPr>
          <p:cNvPr name="Group 8" id="8"/>
          <p:cNvGrpSpPr/>
          <p:nvPr/>
        </p:nvGrpSpPr>
        <p:grpSpPr>
          <a:xfrm rot="0">
            <a:off x="2028533" y="5000277"/>
            <a:ext cx="5247673" cy="649652"/>
            <a:chOff x="0" y="0"/>
            <a:chExt cx="6996897" cy="866203"/>
          </a:xfrm>
        </p:grpSpPr>
        <p:grpSp>
          <p:nvGrpSpPr>
            <p:cNvPr name="Group 9" id="9"/>
            <p:cNvGrpSpPr/>
            <p:nvPr/>
          </p:nvGrpSpPr>
          <p:grpSpPr>
            <a:xfrm rot="0">
              <a:off x="0" y="0"/>
              <a:ext cx="6996897" cy="866203"/>
              <a:chOff x="0" y="0"/>
              <a:chExt cx="961797" cy="119069"/>
            </a:xfrm>
          </p:grpSpPr>
          <p:sp>
            <p:nvSpPr>
              <p:cNvPr name="Freeform 10" id="10"/>
              <p:cNvSpPr/>
              <p:nvPr/>
            </p:nvSpPr>
            <p:spPr>
              <a:xfrm flipH="false" flipV="false" rot="0">
                <a:off x="0" y="0"/>
                <a:ext cx="961797" cy="119069"/>
              </a:xfrm>
              <a:custGeom>
                <a:avLst/>
                <a:gdLst/>
                <a:ahLst/>
                <a:cxnLst/>
                <a:rect r="r" b="b" t="t" l="l"/>
                <a:pathLst>
                  <a:path h="119069" w="961797">
                    <a:moveTo>
                      <a:pt x="7377" y="0"/>
                    </a:moveTo>
                    <a:lnTo>
                      <a:pt x="954421" y="0"/>
                    </a:lnTo>
                    <a:cubicBezTo>
                      <a:pt x="956377" y="0"/>
                      <a:pt x="958254" y="777"/>
                      <a:pt x="959637" y="2161"/>
                    </a:cubicBezTo>
                    <a:cubicBezTo>
                      <a:pt x="961020" y="3544"/>
                      <a:pt x="961797" y="5420"/>
                      <a:pt x="961797" y="7377"/>
                    </a:cubicBezTo>
                    <a:lnTo>
                      <a:pt x="961797" y="111692"/>
                    </a:lnTo>
                    <a:cubicBezTo>
                      <a:pt x="961797" y="113649"/>
                      <a:pt x="961020" y="115525"/>
                      <a:pt x="959637" y="116908"/>
                    </a:cubicBezTo>
                    <a:cubicBezTo>
                      <a:pt x="958254" y="118292"/>
                      <a:pt x="956377" y="119069"/>
                      <a:pt x="954421" y="119069"/>
                    </a:cubicBezTo>
                    <a:lnTo>
                      <a:pt x="7377" y="119069"/>
                    </a:lnTo>
                    <a:cubicBezTo>
                      <a:pt x="5420" y="119069"/>
                      <a:pt x="3544" y="118292"/>
                      <a:pt x="2161" y="116908"/>
                    </a:cubicBezTo>
                    <a:cubicBezTo>
                      <a:pt x="777" y="115525"/>
                      <a:pt x="0" y="113649"/>
                      <a:pt x="0" y="111692"/>
                    </a:cubicBezTo>
                    <a:lnTo>
                      <a:pt x="0" y="7377"/>
                    </a:lnTo>
                    <a:cubicBezTo>
                      <a:pt x="0" y="5420"/>
                      <a:pt x="777" y="3544"/>
                      <a:pt x="2161" y="2161"/>
                    </a:cubicBezTo>
                    <a:cubicBezTo>
                      <a:pt x="3544" y="777"/>
                      <a:pt x="5420" y="0"/>
                      <a:pt x="7377" y="0"/>
                    </a:cubicBezTo>
                    <a:close/>
                  </a:path>
                </a:pathLst>
              </a:custGeom>
              <a:solidFill>
                <a:srgbClr val="8C52FF"/>
              </a:solidFill>
              <a:ln w="19050" cap="sq">
                <a:solidFill>
                  <a:srgbClr val="FFFFFF"/>
                </a:solidFill>
                <a:prstDash val="solid"/>
                <a:miter/>
              </a:ln>
            </p:spPr>
          </p:sp>
          <p:sp>
            <p:nvSpPr>
              <p:cNvPr name="TextBox 11" id="11"/>
              <p:cNvSpPr txBox="true"/>
              <p:nvPr/>
            </p:nvSpPr>
            <p:spPr>
              <a:xfrm>
                <a:off x="0" y="-57150"/>
                <a:ext cx="961797" cy="176219"/>
              </a:xfrm>
              <a:prstGeom prst="rect">
                <a:avLst/>
              </a:prstGeom>
            </p:spPr>
            <p:txBody>
              <a:bodyPr anchor="ctr" rtlCol="false" tIns="73000" lIns="73000" bIns="73000" rIns="73000"/>
              <a:lstStyle/>
              <a:p>
                <a:pPr algn="ctr">
                  <a:lnSpc>
                    <a:spcPts val="3711"/>
                  </a:lnSpc>
                </a:pPr>
              </a:p>
            </p:txBody>
          </p:sp>
        </p:grpSp>
        <p:sp>
          <p:nvSpPr>
            <p:cNvPr name="TextBox 12" id="12"/>
            <p:cNvSpPr txBox="true"/>
            <p:nvPr/>
          </p:nvSpPr>
          <p:spPr>
            <a:xfrm rot="0">
              <a:off x="289015" y="169153"/>
              <a:ext cx="6418868" cy="508847"/>
            </a:xfrm>
            <a:prstGeom prst="rect">
              <a:avLst/>
            </a:prstGeom>
          </p:spPr>
          <p:txBody>
            <a:bodyPr anchor="t" rtlCol="false" tIns="0" lIns="0" bIns="0" rIns="0">
              <a:spAutoFit/>
            </a:bodyPr>
            <a:lstStyle/>
            <a:p>
              <a:pPr algn="ctr">
                <a:lnSpc>
                  <a:spcPts val="3029"/>
                </a:lnSpc>
              </a:pPr>
              <a:r>
                <a:rPr lang="en-US" sz="2442" spc="-9">
                  <a:solidFill>
                    <a:srgbClr val="FFFFFF"/>
                  </a:solidFill>
                  <a:latin typeface="Tomorrow"/>
                  <a:ea typeface="Tomorrow"/>
                  <a:cs typeface="Tomorrow"/>
                  <a:sym typeface="Tomorrow"/>
                </a:rPr>
                <a:t>Very good accuracy</a:t>
              </a:r>
            </a:p>
          </p:txBody>
        </p:sp>
      </p:grpSp>
      <p:sp>
        <p:nvSpPr>
          <p:cNvPr name="Freeform 13" id="13"/>
          <p:cNvSpPr/>
          <p:nvPr/>
        </p:nvSpPr>
        <p:spPr>
          <a:xfrm flipH="false" flipV="false" rot="-5400000">
            <a:off x="9747555" y="-2702849"/>
            <a:ext cx="9185895" cy="9607926"/>
          </a:xfrm>
          <a:custGeom>
            <a:avLst/>
            <a:gdLst/>
            <a:ahLst/>
            <a:cxnLst/>
            <a:rect r="r" b="b" t="t" l="l"/>
            <a:pathLst>
              <a:path h="9607926" w="9185895">
                <a:moveTo>
                  <a:pt x="0" y="0"/>
                </a:moveTo>
                <a:lnTo>
                  <a:pt x="9185895" y="0"/>
                </a:lnTo>
                <a:lnTo>
                  <a:pt x="9185895" y="9607926"/>
                </a:lnTo>
                <a:lnTo>
                  <a:pt x="0" y="9607926"/>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10594844" y="3989677"/>
            <a:ext cx="5247673" cy="649652"/>
            <a:chOff x="0" y="0"/>
            <a:chExt cx="6996897" cy="866203"/>
          </a:xfrm>
        </p:grpSpPr>
        <p:grpSp>
          <p:nvGrpSpPr>
            <p:cNvPr name="Group 15" id="15"/>
            <p:cNvGrpSpPr/>
            <p:nvPr/>
          </p:nvGrpSpPr>
          <p:grpSpPr>
            <a:xfrm rot="0">
              <a:off x="0" y="0"/>
              <a:ext cx="6996897" cy="866203"/>
              <a:chOff x="0" y="0"/>
              <a:chExt cx="961797" cy="119069"/>
            </a:xfrm>
          </p:grpSpPr>
          <p:sp>
            <p:nvSpPr>
              <p:cNvPr name="Freeform 16" id="16"/>
              <p:cNvSpPr/>
              <p:nvPr/>
            </p:nvSpPr>
            <p:spPr>
              <a:xfrm flipH="false" flipV="false" rot="0">
                <a:off x="0" y="0"/>
                <a:ext cx="961797" cy="119069"/>
              </a:xfrm>
              <a:custGeom>
                <a:avLst/>
                <a:gdLst/>
                <a:ahLst/>
                <a:cxnLst/>
                <a:rect r="r" b="b" t="t" l="l"/>
                <a:pathLst>
                  <a:path h="119069" w="961797">
                    <a:moveTo>
                      <a:pt x="7377" y="0"/>
                    </a:moveTo>
                    <a:lnTo>
                      <a:pt x="954421" y="0"/>
                    </a:lnTo>
                    <a:cubicBezTo>
                      <a:pt x="956377" y="0"/>
                      <a:pt x="958254" y="777"/>
                      <a:pt x="959637" y="2161"/>
                    </a:cubicBezTo>
                    <a:cubicBezTo>
                      <a:pt x="961020" y="3544"/>
                      <a:pt x="961797" y="5420"/>
                      <a:pt x="961797" y="7377"/>
                    </a:cubicBezTo>
                    <a:lnTo>
                      <a:pt x="961797" y="111692"/>
                    </a:lnTo>
                    <a:cubicBezTo>
                      <a:pt x="961797" y="113649"/>
                      <a:pt x="961020" y="115525"/>
                      <a:pt x="959637" y="116908"/>
                    </a:cubicBezTo>
                    <a:cubicBezTo>
                      <a:pt x="958254" y="118292"/>
                      <a:pt x="956377" y="119069"/>
                      <a:pt x="954421" y="119069"/>
                    </a:cubicBezTo>
                    <a:lnTo>
                      <a:pt x="7377" y="119069"/>
                    </a:lnTo>
                    <a:cubicBezTo>
                      <a:pt x="5420" y="119069"/>
                      <a:pt x="3544" y="118292"/>
                      <a:pt x="2161" y="116908"/>
                    </a:cubicBezTo>
                    <a:cubicBezTo>
                      <a:pt x="777" y="115525"/>
                      <a:pt x="0" y="113649"/>
                      <a:pt x="0" y="111692"/>
                    </a:cubicBezTo>
                    <a:lnTo>
                      <a:pt x="0" y="7377"/>
                    </a:lnTo>
                    <a:cubicBezTo>
                      <a:pt x="0" y="5420"/>
                      <a:pt x="777" y="3544"/>
                      <a:pt x="2161" y="2161"/>
                    </a:cubicBezTo>
                    <a:cubicBezTo>
                      <a:pt x="3544" y="777"/>
                      <a:pt x="5420" y="0"/>
                      <a:pt x="7377" y="0"/>
                    </a:cubicBezTo>
                    <a:close/>
                  </a:path>
                </a:pathLst>
              </a:custGeom>
              <a:solidFill>
                <a:srgbClr val="8C52FF"/>
              </a:solidFill>
              <a:ln w="19050" cap="sq">
                <a:solidFill>
                  <a:srgbClr val="FFFFFF"/>
                </a:solidFill>
                <a:prstDash val="solid"/>
                <a:miter/>
              </a:ln>
            </p:spPr>
          </p:sp>
          <p:sp>
            <p:nvSpPr>
              <p:cNvPr name="TextBox 17" id="17"/>
              <p:cNvSpPr txBox="true"/>
              <p:nvPr/>
            </p:nvSpPr>
            <p:spPr>
              <a:xfrm>
                <a:off x="0" y="-57150"/>
                <a:ext cx="961797" cy="176219"/>
              </a:xfrm>
              <a:prstGeom prst="rect">
                <a:avLst/>
              </a:prstGeom>
            </p:spPr>
            <p:txBody>
              <a:bodyPr anchor="ctr" rtlCol="false" tIns="73000" lIns="73000" bIns="73000" rIns="73000"/>
              <a:lstStyle/>
              <a:p>
                <a:pPr algn="ctr">
                  <a:lnSpc>
                    <a:spcPts val="3711"/>
                  </a:lnSpc>
                </a:pPr>
              </a:p>
            </p:txBody>
          </p:sp>
        </p:grpSp>
        <p:sp>
          <p:nvSpPr>
            <p:cNvPr name="TextBox 18" id="18"/>
            <p:cNvSpPr txBox="true"/>
            <p:nvPr/>
          </p:nvSpPr>
          <p:spPr>
            <a:xfrm rot="0">
              <a:off x="289015" y="169153"/>
              <a:ext cx="6418868" cy="508847"/>
            </a:xfrm>
            <a:prstGeom prst="rect">
              <a:avLst/>
            </a:prstGeom>
          </p:spPr>
          <p:txBody>
            <a:bodyPr anchor="t" rtlCol="false" tIns="0" lIns="0" bIns="0" rIns="0">
              <a:spAutoFit/>
            </a:bodyPr>
            <a:lstStyle/>
            <a:p>
              <a:pPr algn="ctr">
                <a:lnSpc>
                  <a:spcPts val="3029"/>
                </a:lnSpc>
              </a:pPr>
              <a:r>
                <a:rPr lang="en-US" sz="2442" spc="-9">
                  <a:solidFill>
                    <a:srgbClr val="FFFFFF"/>
                  </a:solidFill>
                  <a:latin typeface="Tomorrow"/>
                  <a:ea typeface="Tomorrow"/>
                  <a:cs typeface="Tomorrow"/>
                  <a:sym typeface="Tomorrow"/>
                </a:rPr>
                <a:t>~10x Faster</a:t>
              </a:r>
            </a:p>
          </p:txBody>
        </p:sp>
      </p:grpSp>
      <p:grpSp>
        <p:nvGrpSpPr>
          <p:cNvPr name="Group 19" id="19"/>
          <p:cNvGrpSpPr/>
          <p:nvPr/>
        </p:nvGrpSpPr>
        <p:grpSpPr>
          <a:xfrm rot="0">
            <a:off x="10594844" y="5000277"/>
            <a:ext cx="5247673" cy="649652"/>
            <a:chOff x="0" y="0"/>
            <a:chExt cx="6996897" cy="866203"/>
          </a:xfrm>
        </p:grpSpPr>
        <p:grpSp>
          <p:nvGrpSpPr>
            <p:cNvPr name="Group 20" id="20"/>
            <p:cNvGrpSpPr/>
            <p:nvPr/>
          </p:nvGrpSpPr>
          <p:grpSpPr>
            <a:xfrm rot="0">
              <a:off x="0" y="0"/>
              <a:ext cx="6996897" cy="866203"/>
              <a:chOff x="0" y="0"/>
              <a:chExt cx="961797" cy="119069"/>
            </a:xfrm>
          </p:grpSpPr>
          <p:sp>
            <p:nvSpPr>
              <p:cNvPr name="Freeform 21" id="21"/>
              <p:cNvSpPr/>
              <p:nvPr/>
            </p:nvSpPr>
            <p:spPr>
              <a:xfrm flipH="false" flipV="false" rot="0">
                <a:off x="0" y="0"/>
                <a:ext cx="961797" cy="119069"/>
              </a:xfrm>
              <a:custGeom>
                <a:avLst/>
                <a:gdLst/>
                <a:ahLst/>
                <a:cxnLst/>
                <a:rect r="r" b="b" t="t" l="l"/>
                <a:pathLst>
                  <a:path h="119069" w="961797">
                    <a:moveTo>
                      <a:pt x="7377" y="0"/>
                    </a:moveTo>
                    <a:lnTo>
                      <a:pt x="954421" y="0"/>
                    </a:lnTo>
                    <a:cubicBezTo>
                      <a:pt x="956377" y="0"/>
                      <a:pt x="958254" y="777"/>
                      <a:pt x="959637" y="2161"/>
                    </a:cubicBezTo>
                    <a:cubicBezTo>
                      <a:pt x="961020" y="3544"/>
                      <a:pt x="961797" y="5420"/>
                      <a:pt x="961797" y="7377"/>
                    </a:cubicBezTo>
                    <a:lnTo>
                      <a:pt x="961797" y="111692"/>
                    </a:lnTo>
                    <a:cubicBezTo>
                      <a:pt x="961797" y="113649"/>
                      <a:pt x="961020" y="115525"/>
                      <a:pt x="959637" y="116908"/>
                    </a:cubicBezTo>
                    <a:cubicBezTo>
                      <a:pt x="958254" y="118292"/>
                      <a:pt x="956377" y="119069"/>
                      <a:pt x="954421" y="119069"/>
                    </a:cubicBezTo>
                    <a:lnTo>
                      <a:pt x="7377" y="119069"/>
                    </a:lnTo>
                    <a:cubicBezTo>
                      <a:pt x="5420" y="119069"/>
                      <a:pt x="3544" y="118292"/>
                      <a:pt x="2161" y="116908"/>
                    </a:cubicBezTo>
                    <a:cubicBezTo>
                      <a:pt x="777" y="115525"/>
                      <a:pt x="0" y="113649"/>
                      <a:pt x="0" y="111692"/>
                    </a:cubicBezTo>
                    <a:lnTo>
                      <a:pt x="0" y="7377"/>
                    </a:lnTo>
                    <a:cubicBezTo>
                      <a:pt x="0" y="5420"/>
                      <a:pt x="777" y="3544"/>
                      <a:pt x="2161" y="2161"/>
                    </a:cubicBezTo>
                    <a:cubicBezTo>
                      <a:pt x="3544" y="777"/>
                      <a:pt x="5420" y="0"/>
                      <a:pt x="7377" y="0"/>
                    </a:cubicBezTo>
                    <a:close/>
                  </a:path>
                </a:pathLst>
              </a:custGeom>
              <a:solidFill>
                <a:srgbClr val="8C52FF"/>
              </a:solidFill>
              <a:ln w="19050" cap="sq">
                <a:solidFill>
                  <a:srgbClr val="FFFFFF"/>
                </a:solidFill>
                <a:prstDash val="solid"/>
                <a:miter/>
              </a:ln>
            </p:spPr>
          </p:sp>
          <p:sp>
            <p:nvSpPr>
              <p:cNvPr name="TextBox 22" id="22"/>
              <p:cNvSpPr txBox="true"/>
              <p:nvPr/>
            </p:nvSpPr>
            <p:spPr>
              <a:xfrm>
                <a:off x="0" y="-57150"/>
                <a:ext cx="961797" cy="176219"/>
              </a:xfrm>
              <a:prstGeom prst="rect">
                <a:avLst/>
              </a:prstGeom>
            </p:spPr>
            <p:txBody>
              <a:bodyPr anchor="ctr" rtlCol="false" tIns="73000" lIns="73000" bIns="73000" rIns="73000"/>
              <a:lstStyle/>
              <a:p>
                <a:pPr algn="ctr">
                  <a:lnSpc>
                    <a:spcPts val="3711"/>
                  </a:lnSpc>
                </a:pPr>
              </a:p>
            </p:txBody>
          </p:sp>
        </p:grpSp>
        <p:sp>
          <p:nvSpPr>
            <p:cNvPr name="TextBox 23" id="23"/>
            <p:cNvSpPr txBox="true"/>
            <p:nvPr/>
          </p:nvSpPr>
          <p:spPr>
            <a:xfrm rot="0">
              <a:off x="289015" y="169153"/>
              <a:ext cx="6418868" cy="508847"/>
            </a:xfrm>
            <a:prstGeom prst="rect">
              <a:avLst/>
            </a:prstGeom>
          </p:spPr>
          <p:txBody>
            <a:bodyPr anchor="t" rtlCol="false" tIns="0" lIns="0" bIns="0" rIns="0">
              <a:spAutoFit/>
            </a:bodyPr>
            <a:lstStyle/>
            <a:p>
              <a:pPr algn="ctr">
                <a:lnSpc>
                  <a:spcPts val="3029"/>
                </a:lnSpc>
              </a:pPr>
              <a:r>
                <a:rPr lang="en-US" sz="2442" spc="-9">
                  <a:solidFill>
                    <a:srgbClr val="FFFFFF"/>
                  </a:solidFill>
                  <a:latin typeface="Tomorrow"/>
                  <a:ea typeface="Tomorrow"/>
                  <a:cs typeface="Tomorrow"/>
                  <a:sym typeface="Tomorrow"/>
                </a:rPr>
                <a:t>Even more accurate</a:t>
              </a:r>
            </a:p>
          </p:txBody>
        </p:sp>
      </p:grpSp>
      <p:sp>
        <p:nvSpPr>
          <p:cNvPr name="TextBox 24" id="24"/>
          <p:cNvSpPr txBox="true"/>
          <p:nvPr/>
        </p:nvSpPr>
        <p:spPr>
          <a:xfrm rot="0">
            <a:off x="2151551" y="1189673"/>
            <a:ext cx="13690966" cy="778521"/>
          </a:xfrm>
          <a:prstGeom prst="rect">
            <a:avLst/>
          </a:prstGeom>
        </p:spPr>
        <p:txBody>
          <a:bodyPr anchor="t" rtlCol="false" tIns="0" lIns="0" bIns="0" rIns="0">
            <a:spAutoFit/>
          </a:bodyPr>
          <a:lstStyle/>
          <a:p>
            <a:pPr algn="l">
              <a:lnSpc>
                <a:spcPts val="6161"/>
              </a:lnSpc>
            </a:pPr>
            <a:r>
              <a:rPr lang="en-US" sz="4969" spc="-19">
                <a:solidFill>
                  <a:srgbClr val="FFFFFF"/>
                </a:solidFill>
                <a:latin typeface="Tomorrow"/>
                <a:ea typeface="Tomorrow"/>
                <a:cs typeface="Tomorrow"/>
                <a:sym typeface="Tomorrow"/>
              </a:rPr>
              <a:t>Pros and cons</a:t>
            </a:r>
          </a:p>
        </p:txBody>
      </p:sp>
      <p:sp>
        <p:nvSpPr>
          <p:cNvPr name="AutoShape 25" id="25"/>
          <p:cNvSpPr/>
          <p:nvPr/>
        </p:nvSpPr>
        <p:spPr>
          <a:xfrm>
            <a:off x="2028533" y="2239226"/>
            <a:ext cx="13813984" cy="0"/>
          </a:xfrm>
          <a:prstGeom prst="line">
            <a:avLst/>
          </a:prstGeom>
          <a:ln cap="flat" w="142875">
            <a:solidFill>
              <a:srgbClr val="FFFFFF"/>
            </a:solidFill>
            <a:prstDash val="solid"/>
            <a:headEnd type="none" len="sm" w="sm"/>
            <a:tailEnd type="none" len="sm" w="sm"/>
          </a:ln>
        </p:spPr>
      </p:sp>
      <p:sp>
        <p:nvSpPr>
          <p:cNvPr name="Freeform 26" id="26"/>
          <p:cNvSpPr/>
          <p:nvPr/>
        </p:nvSpPr>
        <p:spPr>
          <a:xfrm flipH="false" flipV="false" rot="0">
            <a:off x="7818616" y="5391049"/>
            <a:ext cx="2356835" cy="2099726"/>
          </a:xfrm>
          <a:custGeom>
            <a:avLst/>
            <a:gdLst/>
            <a:ahLst/>
            <a:cxnLst/>
            <a:rect r="r" b="b" t="t" l="l"/>
            <a:pathLst>
              <a:path h="2099726" w="2356835">
                <a:moveTo>
                  <a:pt x="0" y="0"/>
                </a:moveTo>
                <a:lnTo>
                  <a:pt x="2356835" y="0"/>
                </a:lnTo>
                <a:lnTo>
                  <a:pt x="2356835" y="2099725"/>
                </a:lnTo>
                <a:lnTo>
                  <a:pt x="0" y="20997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7" id="27"/>
          <p:cNvSpPr txBox="true"/>
          <p:nvPr/>
        </p:nvSpPr>
        <p:spPr>
          <a:xfrm rot="0">
            <a:off x="12099899" y="3083762"/>
            <a:ext cx="2733325" cy="543965"/>
          </a:xfrm>
          <a:prstGeom prst="rect">
            <a:avLst/>
          </a:prstGeom>
        </p:spPr>
        <p:txBody>
          <a:bodyPr anchor="t" rtlCol="false" tIns="0" lIns="0" bIns="0" rIns="0">
            <a:spAutoFit/>
          </a:bodyPr>
          <a:lstStyle/>
          <a:p>
            <a:pPr algn="l">
              <a:lnSpc>
                <a:spcPts val="4389"/>
              </a:lnSpc>
            </a:pPr>
            <a:r>
              <a:rPr lang="en-US" sz="3540" spc="-14">
                <a:solidFill>
                  <a:srgbClr val="FFFFFF"/>
                </a:solidFill>
                <a:latin typeface="Tomorrow"/>
                <a:ea typeface="Tomorrow"/>
                <a:cs typeface="Tomorrow"/>
                <a:sym typeface="Tomorrow"/>
              </a:rPr>
              <a:t>Our model</a:t>
            </a:r>
          </a:p>
        </p:txBody>
      </p:sp>
      <p:sp>
        <p:nvSpPr>
          <p:cNvPr name="TextBox 28" id="28"/>
          <p:cNvSpPr txBox="true"/>
          <p:nvPr/>
        </p:nvSpPr>
        <p:spPr>
          <a:xfrm rot="0">
            <a:off x="3809761" y="3083762"/>
            <a:ext cx="1685216" cy="543965"/>
          </a:xfrm>
          <a:prstGeom prst="rect">
            <a:avLst/>
          </a:prstGeom>
        </p:spPr>
        <p:txBody>
          <a:bodyPr anchor="t" rtlCol="false" tIns="0" lIns="0" bIns="0" rIns="0">
            <a:spAutoFit/>
          </a:bodyPr>
          <a:lstStyle/>
          <a:p>
            <a:pPr algn="l">
              <a:lnSpc>
                <a:spcPts val="4389"/>
              </a:lnSpc>
            </a:pPr>
            <a:r>
              <a:rPr lang="en-US" sz="3540" spc="-14">
                <a:solidFill>
                  <a:srgbClr val="FFFFFF"/>
                </a:solidFill>
                <a:latin typeface="Tomorrow"/>
                <a:ea typeface="Tomorrow"/>
                <a:cs typeface="Tomorrow"/>
                <a:sym typeface="Tomorrow"/>
              </a:rPr>
              <a:t>Original</a:t>
            </a:r>
          </a:p>
        </p:txBody>
      </p:sp>
      <p:grpSp>
        <p:nvGrpSpPr>
          <p:cNvPr name="Group 29" id="29"/>
          <p:cNvGrpSpPr/>
          <p:nvPr/>
        </p:nvGrpSpPr>
        <p:grpSpPr>
          <a:xfrm rot="0">
            <a:off x="10594844" y="6010877"/>
            <a:ext cx="5247673" cy="649652"/>
            <a:chOff x="0" y="0"/>
            <a:chExt cx="6996897" cy="866203"/>
          </a:xfrm>
        </p:grpSpPr>
        <p:grpSp>
          <p:nvGrpSpPr>
            <p:cNvPr name="Group 30" id="30"/>
            <p:cNvGrpSpPr/>
            <p:nvPr/>
          </p:nvGrpSpPr>
          <p:grpSpPr>
            <a:xfrm rot="0">
              <a:off x="0" y="0"/>
              <a:ext cx="6996897" cy="866203"/>
              <a:chOff x="0" y="0"/>
              <a:chExt cx="961797" cy="119069"/>
            </a:xfrm>
          </p:grpSpPr>
          <p:sp>
            <p:nvSpPr>
              <p:cNvPr name="Freeform 31" id="31"/>
              <p:cNvSpPr/>
              <p:nvPr/>
            </p:nvSpPr>
            <p:spPr>
              <a:xfrm flipH="false" flipV="false" rot="0">
                <a:off x="0" y="0"/>
                <a:ext cx="961797" cy="119069"/>
              </a:xfrm>
              <a:custGeom>
                <a:avLst/>
                <a:gdLst/>
                <a:ahLst/>
                <a:cxnLst/>
                <a:rect r="r" b="b" t="t" l="l"/>
                <a:pathLst>
                  <a:path h="119069" w="961797">
                    <a:moveTo>
                      <a:pt x="7377" y="0"/>
                    </a:moveTo>
                    <a:lnTo>
                      <a:pt x="954421" y="0"/>
                    </a:lnTo>
                    <a:cubicBezTo>
                      <a:pt x="956377" y="0"/>
                      <a:pt x="958254" y="777"/>
                      <a:pt x="959637" y="2161"/>
                    </a:cubicBezTo>
                    <a:cubicBezTo>
                      <a:pt x="961020" y="3544"/>
                      <a:pt x="961797" y="5420"/>
                      <a:pt x="961797" y="7377"/>
                    </a:cubicBezTo>
                    <a:lnTo>
                      <a:pt x="961797" y="111692"/>
                    </a:lnTo>
                    <a:cubicBezTo>
                      <a:pt x="961797" y="113649"/>
                      <a:pt x="961020" y="115525"/>
                      <a:pt x="959637" y="116908"/>
                    </a:cubicBezTo>
                    <a:cubicBezTo>
                      <a:pt x="958254" y="118292"/>
                      <a:pt x="956377" y="119069"/>
                      <a:pt x="954421" y="119069"/>
                    </a:cubicBezTo>
                    <a:lnTo>
                      <a:pt x="7377" y="119069"/>
                    </a:lnTo>
                    <a:cubicBezTo>
                      <a:pt x="5420" y="119069"/>
                      <a:pt x="3544" y="118292"/>
                      <a:pt x="2161" y="116908"/>
                    </a:cubicBezTo>
                    <a:cubicBezTo>
                      <a:pt x="777" y="115525"/>
                      <a:pt x="0" y="113649"/>
                      <a:pt x="0" y="111692"/>
                    </a:cubicBezTo>
                    <a:lnTo>
                      <a:pt x="0" y="7377"/>
                    </a:lnTo>
                    <a:cubicBezTo>
                      <a:pt x="0" y="5420"/>
                      <a:pt x="777" y="3544"/>
                      <a:pt x="2161" y="2161"/>
                    </a:cubicBezTo>
                    <a:cubicBezTo>
                      <a:pt x="3544" y="777"/>
                      <a:pt x="5420" y="0"/>
                      <a:pt x="7377" y="0"/>
                    </a:cubicBezTo>
                    <a:close/>
                  </a:path>
                </a:pathLst>
              </a:custGeom>
              <a:solidFill>
                <a:srgbClr val="8C52FF"/>
              </a:solidFill>
              <a:ln w="19050" cap="sq">
                <a:solidFill>
                  <a:srgbClr val="FFFFFF"/>
                </a:solidFill>
                <a:prstDash val="solid"/>
                <a:miter/>
              </a:ln>
            </p:spPr>
          </p:sp>
          <p:sp>
            <p:nvSpPr>
              <p:cNvPr name="TextBox 32" id="32"/>
              <p:cNvSpPr txBox="true"/>
              <p:nvPr/>
            </p:nvSpPr>
            <p:spPr>
              <a:xfrm>
                <a:off x="0" y="-57150"/>
                <a:ext cx="961797" cy="176219"/>
              </a:xfrm>
              <a:prstGeom prst="rect">
                <a:avLst/>
              </a:prstGeom>
            </p:spPr>
            <p:txBody>
              <a:bodyPr anchor="ctr" rtlCol="false" tIns="73000" lIns="73000" bIns="73000" rIns="73000"/>
              <a:lstStyle/>
              <a:p>
                <a:pPr algn="ctr">
                  <a:lnSpc>
                    <a:spcPts val="3711"/>
                  </a:lnSpc>
                </a:pPr>
              </a:p>
            </p:txBody>
          </p:sp>
        </p:grpSp>
        <p:sp>
          <p:nvSpPr>
            <p:cNvPr name="TextBox 33" id="33"/>
            <p:cNvSpPr txBox="true"/>
            <p:nvPr/>
          </p:nvSpPr>
          <p:spPr>
            <a:xfrm rot="0">
              <a:off x="289015" y="169153"/>
              <a:ext cx="6418868" cy="508847"/>
            </a:xfrm>
            <a:prstGeom prst="rect">
              <a:avLst/>
            </a:prstGeom>
          </p:spPr>
          <p:txBody>
            <a:bodyPr anchor="t" rtlCol="false" tIns="0" lIns="0" bIns="0" rIns="0">
              <a:spAutoFit/>
            </a:bodyPr>
            <a:lstStyle/>
            <a:p>
              <a:pPr algn="ctr">
                <a:lnSpc>
                  <a:spcPts val="3029"/>
                </a:lnSpc>
              </a:pPr>
              <a:r>
                <a:rPr lang="en-US" sz="2442" spc="-9">
                  <a:solidFill>
                    <a:srgbClr val="FFFFFF"/>
                  </a:solidFill>
                  <a:latin typeface="Tomorrow"/>
                  <a:ea typeface="Tomorrow"/>
                  <a:cs typeface="Tomorrow"/>
                  <a:sym typeface="Tomorrow"/>
                </a:rPr>
                <a:t>~12GB peak RAM (~150%) </a:t>
              </a:r>
            </a:p>
          </p:txBody>
        </p:sp>
      </p:grpSp>
      <p:grpSp>
        <p:nvGrpSpPr>
          <p:cNvPr name="Group 34" id="34"/>
          <p:cNvGrpSpPr/>
          <p:nvPr/>
        </p:nvGrpSpPr>
        <p:grpSpPr>
          <a:xfrm rot="0">
            <a:off x="2028533" y="6010877"/>
            <a:ext cx="5247673" cy="649652"/>
            <a:chOff x="0" y="0"/>
            <a:chExt cx="6996897" cy="866203"/>
          </a:xfrm>
        </p:grpSpPr>
        <p:grpSp>
          <p:nvGrpSpPr>
            <p:cNvPr name="Group 35" id="35"/>
            <p:cNvGrpSpPr/>
            <p:nvPr/>
          </p:nvGrpSpPr>
          <p:grpSpPr>
            <a:xfrm rot="0">
              <a:off x="0" y="0"/>
              <a:ext cx="6996897" cy="866203"/>
              <a:chOff x="0" y="0"/>
              <a:chExt cx="961797" cy="119069"/>
            </a:xfrm>
          </p:grpSpPr>
          <p:sp>
            <p:nvSpPr>
              <p:cNvPr name="Freeform 36" id="36"/>
              <p:cNvSpPr/>
              <p:nvPr/>
            </p:nvSpPr>
            <p:spPr>
              <a:xfrm flipH="false" flipV="false" rot="0">
                <a:off x="0" y="0"/>
                <a:ext cx="961797" cy="119069"/>
              </a:xfrm>
              <a:custGeom>
                <a:avLst/>
                <a:gdLst/>
                <a:ahLst/>
                <a:cxnLst/>
                <a:rect r="r" b="b" t="t" l="l"/>
                <a:pathLst>
                  <a:path h="119069" w="961797">
                    <a:moveTo>
                      <a:pt x="7377" y="0"/>
                    </a:moveTo>
                    <a:lnTo>
                      <a:pt x="954421" y="0"/>
                    </a:lnTo>
                    <a:cubicBezTo>
                      <a:pt x="956377" y="0"/>
                      <a:pt x="958254" y="777"/>
                      <a:pt x="959637" y="2161"/>
                    </a:cubicBezTo>
                    <a:cubicBezTo>
                      <a:pt x="961020" y="3544"/>
                      <a:pt x="961797" y="5420"/>
                      <a:pt x="961797" y="7377"/>
                    </a:cubicBezTo>
                    <a:lnTo>
                      <a:pt x="961797" y="111692"/>
                    </a:lnTo>
                    <a:cubicBezTo>
                      <a:pt x="961797" y="113649"/>
                      <a:pt x="961020" y="115525"/>
                      <a:pt x="959637" y="116908"/>
                    </a:cubicBezTo>
                    <a:cubicBezTo>
                      <a:pt x="958254" y="118292"/>
                      <a:pt x="956377" y="119069"/>
                      <a:pt x="954421" y="119069"/>
                    </a:cubicBezTo>
                    <a:lnTo>
                      <a:pt x="7377" y="119069"/>
                    </a:lnTo>
                    <a:cubicBezTo>
                      <a:pt x="5420" y="119069"/>
                      <a:pt x="3544" y="118292"/>
                      <a:pt x="2161" y="116908"/>
                    </a:cubicBezTo>
                    <a:cubicBezTo>
                      <a:pt x="777" y="115525"/>
                      <a:pt x="0" y="113649"/>
                      <a:pt x="0" y="111692"/>
                    </a:cubicBezTo>
                    <a:lnTo>
                      <a:pt x="0" y="7377"/>
                    </a:lnTo>
                    <a:cubicBezTo>
                      <a:pt x="0" y="5420"/>
                      <a:pt x="777" y="3544"/>
                      <a:pt x="2161" y="2161"/>
                    </a:cubicBezTo>
                    <a:cubicBezTo>
                      <a:pt x="3544" y="777"/>
                      <a:pt x="5420" y="0"/>
                      <a:pt x="7377" y="0"/>
                    </a:cubicBezTo>
                    <a:close/>
                  </a:path>
                </a:pathLst>
              </a:custGeom>
              <a:solidFill>
                <a:srgbClr val="8C52FF"/>
              </a:solidFill>
              <a:ln w="19050" cap="sq">
                <a:solidFill>
                  <a:srgbClr val="FFFFFF"/>
                </a:solidFill>
                <a:prstDash val="solid"/>
                <a:miter/>
              </a:ln>
            </p:spPr>
          </p:sp>
          <p:sp>
            <p:nvSpPr>
              <p:cNvPr name="TextBox 37" id="37"/>
              <p:cNvSpPr txBox="true"/>
              <p:nvPr/>
            </p:nvSpPr>
            <p:spPr>
              <a:xfrm>
                <a:off x="0" y="-57150"/>
                <a:ext cx="961797" cy="176219"/>
              </a:xfrm>
              <a:prstGeom prst="rect">
                <a:avLst/>
              </a:prstGeom>
            </p:spPr>
            <p:txBody>
              <a:bodyPr anchor="ctr" rtlCol="false" tIns="73000" lIns="73000" bIns="73000" rIns="73000"/>
              <a:lstStyle/>
              <a:p>
                <a:pPr algn="ctr">
                  <a:lnSpc>
                    <a:spcPts val="3711"/>
                  </a:lnSpc>
                </a:pPr>
              </a:p>
            </p:txBody>
          </p:sp>
        </p:grpSp>
        <p:sp>
          <p:nvSpPr>
            <p:cNvPr name="TextBox 38" id="38"/>
            <p:cNvSpPr txBox="true"/>
            <p:nvPr/>
          </p:nvSpPr>
          <p:spPr>
            <a:xfrm rot="0">
              <a:off x="289015" y="169153"/>
              <a:ext cx="6418868" cy="508847"/>
            </a:xfrm>
            <a:prstGeom prst="rect">
              <a:avLst/>
            </a:prstGeom>
          </p:spPr>
          <p:txBody>
            <a:bodyPr anchor="t" rtlCol="false" tIns="0" lIns="0" bIns="0" rIns="0">
              <a:spAutoFit/>
            </a:bodyPr>
            <a:lstStyle/>
            <a:p>
              <a:pPr algn="ctr">
                <a:lnSpc>
                  <a:spcPts val="3029"/>
                </a:lnSpc>
              </a:pPr>
              <a:r>
                <a:rPr lang="en-US" sz="2442" spc="-9">
                  <a:solidFill>
                    <a:srgbClr val="FFFFFF"/>
                  </a:solidFill>
                  <a:latin typeface="Tomorrow"/>
                  <a:ea typeface="Tomorrow"/>
                  <a:cs typeface="Tomorrow"/>
                  <a:sym typeface="Tomorrow"/>
                </a:rPr>
                <a:t>~8GB peak RAM</a:t>
              </a:r>
            </a:p>
          </p:txBody>
        </p:sp>
      </p:grpSp>
      <p:grpSp>
        <p:nvGrpSpPr>
          <p:cNvPr name="Group 39" id="39"/>
          <p:cNvGrpSpPr/>
          <p:nvPr/>
        </p:nvGrpSpPr>
        <p:grpSpPr>
          <a:xfrm rot="0">
            <a:off x="2028533" y="8032077"/>
            <a:ext cx="5247673" cy="649652"/>
            <a:chOff x="0" y="0"/>
            <a:chExt cx="6996897" cy="866203"/>
          </a:xfrm>
        </p:grpSpPr>
        <p:grpSp>
          <p:nvGrpSpPr>
            <p:cNvPr name="Group 40" id="40"/>
            <p:cNvGrpSpPr/>
            <p:nvPr/>
          </p:nvGrpSpPr>
          <p:grpSpPr>
            <a:xfrm rot="0">
              <a:off x="0" y="0"/>
              <a:ext cx="6996897" cy="866203"/>
              <a:chOff x="0" y="0"/>
              <a:chExt cx="961797" cy="119069"/>
            </a:xfrm>
          </p:grpSpPr>
          <p:sp>
            <p:nvSpPr>
              <p:cNvPr name="Freeform 41" id="41"/>
              <p:cNvSpPr/>
              <p:nvPr/>
            </p:nvSpPr>
            <p:spPr>
              <a:xfrm flipH="false" flipV="false" rot="0">
                <a:off x="0" y="0"/>
                <a:ext cx="961797" cy="119069"/>
              </a:xfrm>
              <a:custGeom>
                <a:avLst/>
                <a:gdLst/>
                <a:ahLst/>
                <a:cxnLst/>
                <a:rect r="r" b="b" t="t" l="l"/>
                <a:pathLst>
                  <a:path h="119069" w="961797">
                    <a:moveTo>
                      <a:pt x="7377" y="0"/>
                    </a:moveTo>
                    <a:lnTo>
                      <a:pt x="954421" y="0"/>
                    </a:lnTo>
                    <a:cubicBezTo>
                      <a:pt x="956377" y="0"/>
                      <a:pt x="958254" y="777"/>
                      <a:pt x="959637" y="2161"/>
                    </a:cubicBezTo>
                    <a:cubicBezTo>
                      <a:pt x="961020" y="3544"/>
                      <a:pt x="961797" y="5420"/>
                      <a:pt x="961797" y="7377"/>
                    </a:cubicBezTo>
                    <a:lnTo>
                      <a:pt x="961797" y="111692"/>
                    </a:lnTo>
                    <a:cubicBezTo>
                      <a:pt x="961797" y="113649"/>
                      <a:pt x="961020" y="115525"/>
                      <a:pt x="959637" y="116908"/>
                    </a:cubicBezTo>
                    <a:cubicBezTo>
                      <a:pt x="958254" y="118292"/>
                      <a:pt x="956377" y="119069"/>
                      <a:pt x="954421" y="119069"/>
                    </a:cubicBezTo>
                    <a:lnTo>
                      <a:pt x="7377" y="119069"/>
                    </a:lnTo>
                    <a:cubicBezTo>
                      <a:pt x="5420" y="119069"/>
                      <a:pt x="3544" y="118292"/>
                      <a:pt x="2161" y="116908"/>
                    </a:cubicBezTo>
                    <a:cubicBezTo>
                      <a:pt x="777" y="115525"/>
                      <a:pt x="0" y="113649"/>
                      <a:pt x="0" y="111692"/>
                    </a:cubicBezTo>
                    <a:lnTo>
                      <a:pt x="0" y="7377"/>
                    </a:lnTo>
                    <a:cubicBezTo>
                      <a:pt x="0" y="5420"/>
                      <a:pt x="777" y="3544"/>
                      <a:pt x="2161" y="2161"/>
                    </a:cubicBezTo>
                    <a:cubicBezTo>
                      <a:pt x="3544" y="777"/>
                      <a:pt x="5420" y="0"/>
                      <a:pt x="7377" y="0"/>
                    </a:cubicBezTo>
                    <a:close/>
                  </a:path>
                </a:pathLst>
              </a:custGeom>
              <a:solidFill>
                <a:srgbClr val="8C52FF"/>
              </a:solidFill>
              <a:ln w="19050" cap="sq">
                <a:solidFill>
                  <a:srgbClr val="FFFFFF"/>
                </a:solidFill>
                <a:prstDash val="solid"/>
                <a:miter/>
              </a:ln>
            </p:spPr>
          </p:sp>
          <p:sp>
            <p:nvSpPr>
              <p:cNvPr name="TextBox 42" id="42"/>
              <p:cNvSpPr txBox="true"/>
              <p:nvPr/>
            </p:nvSpPr>
            <p:spPr>
              <a:xfrm>
                <a:off x="0" y="-57150"/>
                <a:ext cx="961797" cy="176219"/>
              </a:xfrm>
              <a:prstGeom prst="rect">
                <a:avLst/>
              </a:prstGeom>
            </p:spPr>
            <p:txBody>
              <a:bodyPr anchor="ctr" rtlCol="false" tIns="73000" lIns="73000" bIns="73000" rIns="73000"/>
              <a:lstStyle/>
              <a:p>
                <a:pPr algn="ctr">
                  <a:lnSpc>
                    <a:spcPts val="3711"/>
                  </a:lnSpc>
                </a:pPr>
              </a:p>
            </p:txBody>
          </p:sp>
        </p:grpSp>
        <p:sp>
          <p:nvSpPr>
            <p:cNvPr name="TextBox 43" id="43"/>
            <p:cNvSpPr txBox="true"/>
            <p:nvPr/>
          </p:nvSpPr>
          <p:spPr>
            <a:xfrm rot="0">
              <a:off x="289015" y="169153"/>
              <a:ext cx="6418868" cy="508847"/>
            </a:xfrm>
            <a:prstGeom prst="rect">
              <a:avLst/>
            </a:prstGeom>
          </p:spPr>
          <p:txBody>
            <a:bodyPr anchor="t" rtlCol="false" tIns="0" lIns="0" bIns="0" rIns="0">
              <a:spAutoFit/>
            </a:bodyPr>
            <a:lstStyle/>
            <a:p>
              <a:pPr algn="ctr">
                <a:lnSpc>
                  <a:spcPts val="3029"/>
                </a:lnSpc>
              </a:pPr>
              <a:r>
                <a:rPr lang="en-US" sz="2442" spc="-9">
                  <a:solidFill>
                    <a:srgbClr val="FFFFFF"/>
                  </a:solidFill>
                  <a:latin typeface="Tomorrow"/>
                  <a:ea typeface="Tomorrow"/>
                  <a:cs typeface="Tomorrow"/>
                  <a:sym typeface="Tomorrow"/>
                </a:rPr>
                <a:t>More flexible</a:t>
              </a:r>
            </a:p>
          </p:txBody>
        </p:sp>
      </p:grpSp>
      <p:grpSp>
        <p:nvGrpSpPr>
          <p:cNvPr name="Group 44" id="44"/>
          <p:cNvGrpSpPr/>
          <p:nvPr/>
        </p:nvGrpSpPr>
        <p:grpSpPr>
          <a:xfrm rot="0">
            <a:off x="10594844" y="8032077"/>
            <a:ext cx="5247673" cy="649652"/>
            <a:chOff x="0" y="0"/>
            <a:chExt cx="6996897" cy="866203"/>
          </a:xfrm>
        </p:grpSpPr>
        <p:grpSp>
          <p:nvGrpSpPr>
            <p:cNvPr name="Group 45" id="45"/>
            <p:cNvGrpSpPr/>
            <p:nvPr/>
          </p:nvGrpSpPr>
          <p:grpSpPr>
            <a:xfrm rot="0">
              <a:off x="0" y="0"/>
              <a:ext cx="6996897" cy="866203"/>
              <a:chOff x="0" y="0"/>
              <a:chExt cx="961797" cy="119069"/>
            </a:xfrm>
          </p:grpSpPr>
          <p:sp>
            <p:nvSpPr>
              <p:cNvPr name="Freeform 46" id="46"/>
              <p:cNvSpPr/>
              <p:nvPr/>
            </p:nvSpPr>
            <p:spPr>
              <a:xfrm flipH="false" flipV="false" rot="0">
                <a:off x="0" y="0"/>
                <a:ext cx="961797" cy="119069"/>
              </a:xfrm>
              <a:custGeom>
                <a:avLst/>
                <a:gdLst/>
                <a:ahLst/>
                <a:cxnLst/>
                <a:rect r="r" b="b" t="t" l="l"/>
                <a:pathLst>
                  <a:path h="119069" w="961797">
                    <a:moveTo>
                      <a:pt x="7377" y="0"/>
                    </a:moveTo>
                    <a:lnTo>
                      <a:pt x="954421" y="0"/>
                    </a:lnTo>
                    <a:cubicBezTo>
                      <a:pt x="956377" y="0"/>
                      <a:pt x="958254" y="777"/>
                      <a:pt x="959637" y="2161"/>
                    </a:cubicBezTo>
                    <a:cubicBezTo>
                      <a:pt x="961020" y="3544"/>
                      <a:pt x="961797" y="5420"/>
                      <a:pt x="961797" y="7377"/>
                    </a:cubicBezTo>
                    <a:lnTo>
                      <a:pt x="961797" y="111692"/>
                    </a:lnTo>
                    <a:cubicBezTo>
                      <a:pt x="961797" y="113649"/>
                      <a:pt x="961020" y="115525"/>
                      <a:pt x="959637" y="116908"/>
                    </a:cubicBezTo>
                    <a:cubicBezTo>
                      <a:pt x="958254" y="118292"/>
                      <a:pt x="956377" y="119069"/>
                      <a:pt x="954421" y="119069"/>
                    </a:cubicBezTo>
                    <a:lnTo>
                      <a:pt x="7377" y="119069"/>
                    </a:lnTo>
                    <a:cubicBezTo>
                      <a:pt x="5420" y="119069"/>
                      <a:pt x="3544" y="118292"/>
                      <a:pt x="2161" y="116908"/>
                    </a:cubicBezTo>
                    <a:cubicBezTo>
                      <a:pt x="777" y="115525"/>
                      <a:pt x="0" y="113649"/>
                      <a:pt x="0" y="111692"/>
                    </a:cubicBezTo>
                    <a:lnTo>
                      <a:pt x="0" y="7377"/>
                    </a:lnTo>
                    <a:cubicBezTo>
                      <a:pt x="0" y="5420"/>
                      <a:pt x="777" y="3544"/>
                      <a:pt x="2161" y="2161"/>
                    </a:cubicBezTo>
                    <a:cubicBezTo>
                      <a:pt x="3544" y="777"/>
                      <a:pt x="5420" y="0"/>
                      <a:pt x="7377" y="0"/>
                    </a:cubicBezTo>
                    <a:close/>
                  </a:path>
                </a:pathLst>
              </a:custGeom>
              <a:solidFill>
                <a:srgbClr val="8C52FF"/>
              </a:solidFill>
              <a:ln w="19050" cap="sq">
                <a:solidFill>
                  <a:srgbClr val="FFFFFF"/>
                </a:solidFill>
                <a:prstDash val="solid"/>
                <a:miter/>
              </a:ln>
            </p:spPr>
          </p:sp>
          <p:sp>
            <p:nvSpPr>
              <p:cNvPr name="TextBox 47" id="47"/>
              <p:cNvSpPr txBox="true"/>
              <p:nvPr/>
            </p:nvSpPr>
            <p:spPr>
              <a:xfrm>
                <a:off x="0" y="-57150"/>
                <a:ext cx="961797" cy="176219"/>
              </a:xfrm>
              <a:prstGeom prst="rect">
                <a:avLst/>
              </a:prstGeom>
            </p:spPr>
            <p:txBody>
              <a:bodyPr anchor="ctr" rtlCol="false" tIns="73000" lIns="73000" bIns="73000" rIns="73000"/>
              <a:lstStyle/>
              <a:p>
                <a:pPr algn="ctr">
                  <a:lnSpc>
                    <a:spcPts val="3711"/>
                  </a:lnSpc>
                </a:pPr>
              </a:p>
            </p:txBody>
          </p:sp>
        </p:grpSp>
        <p:sp>
          <p:nvSpPr>
            <p:cNvPr name="TextBox 48" id="48"/>
            <p:cNvSpPr txBox="true"/>
            <p:nvPr/>
          </p:nvSpPr>
          <p:spPr>
            <a:xfrm rot="0">
              <a:off x="289015" y="169153"/>
              <a:ext cx="6418868" cy="508847"/>
            </a:xfrm>
            <a:prstGeom prst="rect">
              <a:avLst/>
            </a:prstGeom>
          </p:spPr>
          <p:txBody>
            <a:bodyPr anchor="t" rtlCol="false" tIns="0" lIns="0" bIns="0" rIns="0">
              <a:spAutoFit/>
            </a:bodyPr>
            <a:lstStyle/>
            <a:p>
              <a:pPr algn="ctr">
                <a:lnSpc>
                  <a:spcPts val="3029"/>
                </a:lnSpc>
              </a:pPr>
              <a:r>
                <a:rPr lang="en-US" sz="2442" spc="-9">
                  <a:solidFill>
                    <a:srgbClr val="FFFFFF"/>
                  </a:solidFill>
                  <a:latin typeface="Tomorrow"/>
                  <a:ea typeface="Tomorrow"/>
                  <a:cs typeface="Tomorrow"/>
                  <a:sym typeface="Tomorrow"/>
                </a:rPr>
                <a:t>“Black box”</a:t>
              </a:r>
            </a:p>
          </p:txBody>
        </p:sp>
      </p:grpSp>
      <p:grpSp>
        <p:nvGrpSpPr>
          <p:cNvPr name="Group 49" id="49"/>
          <p:cNvGrpSpPr/>
          <p:nvPr/>
        </p:nvGrpSpPr>
        <p:grpSpPr>
          <a:xfrm rot="0">
            <a:off x="10594844" y="7021477"/>
            <a:ext cx="5247673" cy="649652"/>
            <a:chOff x="0" y="0"/>
            <a:chExt cx="6996897" cy="866203"/>
          </a:xfrm>
        </p:grpSpPr>
        <p:grpSp>
          <p:nvGrpSpPr>
            <p:cNvPr name="Group 50" id="50"/>
            <p:cNvGrpSpPr/>
            <p:nvPr/>
          </p:nvGrpSpPr>
          <p:grpSpPr>
            <a:xfrm rot="0">
              <a:off x="0" y="0"/>
              <a:ext cx="6996897" cy="866203"/>
              <a:chOff x="0" y="0"/>
              <a:chExt cx="961797" cy="119069"/>
            </a:xfrm>
          </p:grpSpPr>
          <p:sp>
            <p:nvSpPr>
              <p:cNvPr name="Freeform 51" id="51"/>
              <p:cNvSpPr/>
              <p:nvPr/>
            </p:nvSpPr>
            <p:spPr>
              <a:xfrm flipH="false" flipV="false" rot="0">
                <a:off x="0" y="0"/>
                <a:ext cx="961797" cy="119069"/>
              </a:xfrm>
              <a:custGeom>
                <a:avLst/>
                <a:gdLst/>
                <a:ahLst/>
                <a:cxnLst/>
                <a:rect r="r" b="b" t="t" l="l"/>
                <a:pathLst>
                  <a:path h="119069" w="961797">
                    <a:moveTo>
                      <a:pt x="7377" y="0"/>
                    </a:moveTo>
                    <a:lnTo>
                      <a:pt x="954421" y="0"/>
                    </a:lnTo>
                    <a:cubicBezTo>
                      <a:pt x="956377" y="0"/>
                      <a:pt x="958254" y="777"/>
                      <a:pt x="959637" y="2161"/>
                    </a:cubicBezTo>
                    <a:cubicBezTo>
                      <a:pt x="961020" y="3544"/>
                      <a:pt x="961797" y="5420"/>
                      <a:pt x="961797" y="7377"/>
                    </a:cubicBezTo>
                    <a:lnTo>
                      <a:pt x="961797" y="111692"/>
                    </a:lnTo>
                    <a:cubicBezTo>
                      <a:pt x="961797" y="113649"/>
                      <a:pt x="961020" y="115525"/>
                      <a:pt x="959637" y="116908"/>
                    </a:cubicBezTo>
                    <a:cubicBezTo>
                      <a:pt x="958254" y="118292"/>
                      <a:pt x="956377" y="119069"/>
                      <a:pt x="954421" y="119069"/>
                    </a:cubicBezTo>
                    <a:lnTo>
                      <a:pt x="7377" y="119069"/>
                    </a:lnTo>
                    <a:cubicBezTo>
                      <a:pt x="5420" y="119069"/>
                      <a:pt x="3544" y="118292"/>
                      <a:pt x="2161" y="116908"/>
                    </a:cubicBezTo>
                    <a:cubicBezTo>
                      <a:pt x="777" y="115525"/>
                      <a:pt x="0" y="113649"/>
                      <a:pt x="0" y="111692"/>
                    </a:cubicBezTo>
                    <a:lnTo>
                      <a:pt x="0" y="7377"/>
                    </a:lnTo>
                    <a:cubicBezTo>
                      <a:pt x="0" y="5420"/>
                      <a:pt x="777" y="3544"/>
                      <a:pt x="2161" y="2161"/>
                    </a:cubicBezTo>
                    <a:cubicBezTo>
                      <a:pt x="3544" y="777"/>
                      <a:pt x="5420" y="0"/>
                      <a:pt x="7377" y="0"/>
                    </a:cubicBezTo>
                    <a:close/>
                  </a:path>
                </a:pathLst>
              </a:custGeom>
              <a:solidFill>
                <a:srgbClr val="8C52FF"/>
              </a:solidFill>
              <a:ln w="19050" cap="sq">
                <a:solidFill>
                  <a:srgbClr val="FFFFFF"/>
                </a:solidFill>
                <a:prstDash val="solid"/>
                <a:miter/>
              </a:ln>
            </p:spPr>
          </p:sp>
          <p:sp>
            <p:nvSpPr>
              <p:cNvPr name="TextBox 52" id="52"/>
              <p:cNvSpPr txBox="true"/>
              <p:nvPr/>
            </p:nvSpPr>
            <p:spPr>
              <a:xfrm>
                <a:off x="0" y="-57150"/>
                <a:ext cx="961797" cy="176219"/>
              </a:xfrm>
              <a:prstGeom prst="rect">
                <a:avLst/>
              </a:prstGeom>
            </p:spPr>
            <p:txBody>
              <a:bodyPr anchor="ctr" rtlCol="false" tIns="73000" lIns="73000" bIns="73000" rIns="73000"/>
              <a:lstStyle/>
              <a:p>
                <a:pPr algn="ctr">
                  <a:lnSpc>
                    <a:spcPts val="3711"/>
                  </a:lnSpc>
                </a:pPr>
              </a:p>
            </p:txBody>
          </p:sp>
        </p:grpSp>
        <p:sp>
          <p:nvSpPr>
            <p:cNvPr name="TextBox 53" id="53"/>
            <p:cNvSpPr txBox="true"/>
            <p:nvPr/>
          </p:nvSpPr>
          <p:spPr>
            <a:xfrm rot="0">
              <a:off x="289015" y="169153"/>
              <a:ext cx="6418868" cy="508847"/>
            </a:xfrm>
            <a:prstGeom prst="rect">
              <a:avLst/>
            </a:prstGeom>
          </p:spPr>
          <p:txBody>
            <a:bodyPr anchor="t" rtlCol="false" tIns="0" lIns="0" bIns="0" rIns="0">
              <a:spAutoFit/>
            </a:bodyPr>
            <a:lstStyle/>
            <a:p>
              <a:pPr algn="ctr">
                <a:lnSpc>
                  <a:spcPts val="3029"/>
                </a:lnSpc>
              </a:pPr>
              <a:r>
                <a:rPr lang="en-US" sz="2442" spc="-9">
                  <a:solidFill>
                    <a:srgbClr val="FFFFFF"/>
                  </a:solidFill>
                  <a:latin typeface="Tomorrow"/>
                  <a:ea typeface="Tomorrow"/>
                  <a:cs typeface="Tomorrow"/>
                  <a:sym typeface="Tomorrow"/>
                </a:rPr>
                <a:t>Uses 3 CPUs</a:t>
              </a:r>
            </a:p>
          </p:txBody>
        </p:sp>
      </p:grpSp>
      <p:grpSp>
        <p:nvGrpSpPr>
          <p:cNvPr name="Group 54" id="54"/>
          <p:cNvGrpSpPr/>
          <p:nvPr/>
        </p:nvGrpSpPr>
        <p:grpSpPr>
          <a:xfrm rot="0">
            <a:off x="2028533" y="7021477"/>
            <a:ext cx="5247673" cy="649652"/>
            <a:chOff x="0" y="0"/>
            <a:chExt cx="6996897" cy="866203"/>
          </a:xfrm>
        </p:grpSpPr>
        <p:grpSp>
          <p:nvGrpSpPr>
            <p:cNvPr name="Group 55" id="55"/>
            <p:cNvGrpSpPr/>
            <p:nvPr/>
          </p:nvGrpSpPr>
          <p:grpSpPr>
            <a:xfrm rot="0">
              <a:off x="0" y="0"/>
              <a:ext cx="6996897" cy="866203"/>
              <a:chOff x="0" y="0"/>
              <a:chExt cx="961797" cy="119069"/>
            </a:xfrm>
          </p:grpSpPr>
          <p:sp>
            <p:nvSpPr>
              <p:cNvPr name="Freeform 56" id="56"/>
              <p:cNvSpPr/>
              <p:nvPr/>
            </p:nvSpPr>
            <p:spPr>
              <a:xfrm flipH="false" flipV="false" rot="0">
                <a:off x="0" y="0"/>
                <a:ext cx="961797" cy="119069"/>
              </a:xfrm>
              <a:custGeom>
                <a:avLst/>
                <a:gdLst/>
                <a:ahLst/>
                <a:cxnLst/>
                <a:rect r="r" b="b" t="t" l="l"/>
                <a:pathLst>
                  <a:path h="119069" w="961797">
                    <a:moveTo>
                      <a:pt x="7377" y="0"/>
                    </a:moveTo>
                    <a:lnTo>
                      <a:pt x="954421" y="0"/>
                    </a:lnTo>
                    <a:cubicBezTo>
                      <a:pt x="956377" y="0"/>
                      <a:pt x="958254" y="777"/>
                      <a:pt x="959637" y="2161"/>
                    </a:cubicBezTo>
                    <a:cubicBezTo>
                      <a:pt x="961020" y="3544"/>
                      <a:pt x="961797" y="5420"/>
                      <a:pt x="961797" y="7377"/>
                    </a:cubicBezTo>
                    <a:lnTo>
                      <a:pt x="961797" y="111692"/>
                    </a:lnTo>
                    <a:cubicBezTo>
                      <a:pt x="961797" y="113649"/>
                      <a:pt x="961020" y="115525"/>
                      <a:pt x="959637" y="116908"/>
                    </a:cubicBezTo>
                    <a:cubicBezTo>
                      <a:pt x="958254" y="118292"/>
                      <a:pt x="956377" y="119069"/>
                      <a:pt x="954421" y="119069"/>
                    </a:cubicBezTo>
                    <a:lnTo>
                      <a:pt x="7377" y="119069"/>
                    </a:lnTo>
                    <a:cubicBezTo>
                      <a:pt x="5420" y="119069"/>
                      <a:pt x="3544" y="118292"/>
                      <a:pt x="2161" y="116908"/>
                    </a:cubicBezTo>
                    <a:cubicBezTo>
                      <a:pt x="777" y="115525"/>
                      <a:pt x="0" y="113649"/>
                      <a:pt x="0" y="111692"/>
                    </a:cubicBezTo>
                    <a:lnTo>
                      <a:pt x="0" y="7377"/>
                    </a:lnTo>
                    <a:cubicBezTo>
                      <a:pt x="0" y="5420"/>
                      <a:pt x="777" y="3544"/>
                      <a:pt x="2161" y="2161"/>
                    </a:cubicBezTo>
                    <a:cubicBezTo>
                      <a:pt x="3544" y="777"/>
                      <a:pt x="5420" y="0"/>
                      <a:pt x="7377" y="0"/>
                    </a:cubicBezTo>
                    <a:close/>
                  </a:path>
                </a:pathLst>
              </a:custGeom>
              <a:solidFill>
                <a:srgbClr val="8C52FF"/>
              </a:solidFill>
              <a:ln w="19050" cap="sq">
                <a:solidFill>
                  <a:srgbClr val="FFFFFF"/>
                </a:solidFill>
                <a:prstDash val="solid"/>
                <a:miter/>
              </a:ln>
            </p:spPr>
          </p:sp>
          <p:sp>
            <p:nvSpPr>
              <p:cNvPr name="TextBox 57" id="57"/>
              <p:cNvSpPr txBox="true"/>
              <p:nvPr/>
            </p:nvSpPr>
            <p:spPr>
              <a:xfrm>
                <a:off x="0" y="-57150"/>
                <a:ext cx="961797" cy="176219"/>
              </a:xfrm>
              <a:prstGeom prst="rect">
                <a:avLst/>
              </a:prstGeom>
            </p:spPr>
            <p:txBody>
              <a:bodyPr anchor="ctr" rtlCol="false" tIns="73000" lIns="73000" bIns="73000" rIns="73000"/>
              <a:lstStyle/>
              <a:p>
                <a:pPr algn="ctr">
                  <a:lnSpc>
                    <a:spcPts val="3711"/>
                  </a:lnSpc>
                </a:pPr>
              </a:p>
            </p:txBody>
          </p:sp>
        </p:grpSp>
        <p:sp>
          <p:nvSpPr>
            <p:cNvPr name="TextBox 58" id="58"/>
            <p:cNvSpPr txBox="true"/>
            <p:nvPr/>
          </p:nvSpPr>
          <p:spPr>
            <a:xfrm rot="0">
              <a:off x="289015" y="169153"/>
              <a:ext cx="6418868" cy="508847"/>
            </a:xfrm>
            <a:prstGeom prst="rect">
              <a:avLst/>
            </a:prstGeom>
          </p:spPr>
          <p:txBody>
            <a:bodyPr anchor="t" rtlCol="false" tIns="0" lIns="0" bIns="0" rIns="0">
              <a:spAutoFit/>
            </a:bodyPr>
            <a:lstStyle/>
            <a:p>
              <a:pPr algn="ctr">
                <a:lnSpc>
                  <a:spcPts val="3029"/>
                </a:lnSpc>
              </a:pPr>
              <a:r>
                <a:rPr lang="en-US" sz="2442" spc="-9">
                  <a:solidFill>
                    <a:srgbClr val="FFFFFF"/>
                  </a:solidFill>
                  <a:latin typeface="Tomorrow"/>
                  <a:ea typeface="Tomorrow"/>
                  <a:cs typeface="Tomorrow"/>
                  <a:sym typeface="Tomorrow"/>
                </a:rPr>
                <a:t>Uses 1 CPU</a:t>
              </a:r>
            </a:p>
          </p:txBody>
        </p:sp>
      </p:grpSp>
    </p:spTree>
  </p:cSld>
  <p:clrMapOvr>
    <a:masterClrMapping/>
  </p:clrMapOvr>
  <p:transition spd="slow">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714088" y="0"/>
            <a:ext cx="8573912" cy="10287000"/>
          </a:xfrm>
          <a:custGeom>
            <a:avLst/>
            <a:gdLst/>
            <a:ahLst/>
            <a:cxnLst/>
            <a:rect r="r" b="b" t="t" l="l"/>
            <a:pathLst>
              <a:path h="10287000" w="8573912">
                <a:moveTo>
                  <a:pt x="0" y="0"/>
                </a:moveTo>
                <a:lnTo>
                  <a:pt x="8573912" y="0"/>
                </a:lnTo>
                <a:lnTo>
                  <a:pt x="8573912" y="10287000"/>
                </a:lnTo>
                <a:lnTo>
                  <a:pt x="0" y="10287000"/>
                </a:lnTo>
                <a:lnTo>
                  <a:pt x="0" y="0"/>
                </a:lnTo>
                <a:close/>
              </a:path>
            </a:pathLst>
          </a:custGeom>
          <a:blipFill>
            <a:blip r:embed="rId2">
              <a:alphaModFix amt="43999"/>
            </a:blip>
            <a:stretch>
              <a:fillRect l="-38522" t="0" r="-36950" b="0"/>
            </a:stretch>
          </a:blipFill>
        </p:spPr>
      </p:sp>
      <p:sp>
        <p:nvSpPr>
          <p:cNvPr name="Freeform 3" id="3"/>
          <p:cNvSpPr/>
          <p:nvPr/>
        </p:nvSpPr>
        <p:spPr>
          <a:xfrm flipH="false" flipV="false" rot="5400000">
            <a:off x="-439329" y="6275070"/>
            <a:ext cx="7219405" cy="7551089"/>
          </a:xfrm>
          <a:custGeom>
            <a:avLst/>
            <a:gdLst/>
            <a:ahLst/>
            <a:cxnLst/>
            <a:rect r="r" b="b" t="t" l="l"/>
            <a:pathLst>
              <a:path h="7551089" w="7219405">
                <a:moveTo>
                  <a:pt x="0" y="0"/>
                </a:moveTo>
                <a:lnTo>
                  <a:pt x="7219405" y="0"/>
                </a:lnTo>
                <a:lnTo>
                  <a:pt x="7219405" y="7551089"/>
                </a:lnTo>
                <a:lnTo>
                  <a:pt x="0" y="7551089"/>
                </a:lnTo>
                <a:lnTo>
                  <a:pt x="0" y="0"/>
                </a:lnTo>
                <a:close/>
              </a:path>
            </a:pathLst>
          </a:custGeom>
          <a:blipFill>
            <a:blip r:embed="rId3">
              <a:alphaModFix amt="21999"/>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1815960" y="8657095"/>
            <a:ext cx="6492240" cy="0"/>
          </a:xfrm>
          <a:prstGeom prst="line">
            <a:avLst/>
          </a:prstGeom>
          <a:ln cap="flat" w="38100">
            <a:solidFill>
              <a:srgbClr val="FFFFFF"/>
            </a:solidFill>
            <a:prstDash val="solid"/>
            <a:headEnd type="none" len="sm" w="sm"/>
            <a:tailEnd type="none" len="sm" w="sm"/>
          </a:ln>
        </p:spPr>
      </p:sp>
      <p:sp>
        <p:nvSpPr>
          <p:cNvPr name="TextBox 5" id="5"/>
          <p:cNvSpPr txBox="true"/>
          <p:nvPr/>
        </p:nvSpPr>
        <p:spPr>
          <a:xfrm rot="0">
            <a:off x="1203891" y="1190086"/>
            <a:ext cx="10612069" cy="778644"/>
          </a:xfrm>
          <a:prstGeom prst="rect">
            <a:avLst/>
          </a:prstGeom>
        </p:spPr>
        <p:txBody>
          <a:bodyPr anchor="t" rtlCol="false" tIns="0" lIns="0" bIns="0" rIns="0">
            <a:spAutoFit/>
          </a:bodyPr>
          <a:lstStyle/>
          <a:p>
            <a:pPr algn="l">
              <a:lnSpc>
                <a:spcPts val="6161"/>
              </a:lnSpc>
            </a:pPr>
            <a:r>
              <a:rPr lang="en-US" sz="4969" spc="-19">
                <a:solidFill>
                  <a:srgbClr val="FFFFFF"/>
                </a:solidFill>
                <a:latin typeface="Tomorrow"/>
                <a:ea typeface="Tomorrow"/>
                <a:cs typeface="Tomorrow"/>
                <a:sym typeface="Tomorrow"/>
              </a:rPr>
              <a:t>Introduction : CubeSat Challenge</a:t>
            </a:r>
          </a:p>
        </p:txBody>
      </p:sp>
      <p:grpSp>
        <p:nvGrpSpPr>
          <p:cNvPr name="Group 6" id="6"/>
          <p:cNvGrpSpPr/>
          <p:nvPr/>
        </p:nvGrpSpPr>
        <p:grpSpPr>
          <a:xfrm rot="0">
            <a:off x="1873449" y="2578286"/>
            <a:ext cx="7270551" cy="1640514"/>
            <a:chOff x="0" y="0"/>
            <a:chExt cx="9694068" cy="2187352"/>
          </a:xfrm>
        </p:grpSpPr>
        <p:grpSp>
          <p:nvGrpSpPr>
            <p:cNvPr name="Group 7" id="7"/>
            <p:cNvGrpSpPr/>
            <p:nvPr/>
          </p:nvGrpSpPr>
          <p:grpSpPr>
            <a:xfrm rot="0">
              <a:off x="115391" y="0"/>
              <a:ext cx="868366" cy="749594"/>
              <a:chOff x="0" y="0"/>
              <a:chExt cx="171529" cy="148068"/>
            </a:xfrm>
          </p:grpSpPr>
          <p:sp>
            <p:nvSpPr>
              <p:cNvPr name="Freeform 8" id="8"/>
              <p:cNvSpPr/>
              <p:nvPr/>
            </p:nvSpPr>
            <p:spPr>
              <a:xfrm flipH="false" flipV="false" rot="0">
                <a:off x="0" y="0"/>
                <a:ext cx="171529" cy="148068"/>
              </a:xfrm>
              <a:custGeom>
                <a:avLst/>
                <a:gdLst/>
                <a:ahLst/>
                <a:cxnLst/>
                <a:rect r="r" b="b" t="t" l="l"/>
                <a:pathLst>
                  <a:path h="148068" w="171529">
                    <a:moveTo>
                      <a:pt x="59437" y="0"/>
                    </a:moveTo>
                    <a:lnTo>
                      <a:pt x="112092" y="0"/>
                    </a:lnTo>
                    <a:cubicBezTo>
                      <a:pt x="144918" y="0"/>
                      <a:pt x="171529" y="26611"/>
                      <a:pt x="171529" y="59437"/>
                    </a:cubicBezTo>
                    <a:lnTo>
                      <a:pt x="171529" y="88631"/>
                    </a:lnTo>
                    <a:cubicBezTo>
                      <a:pt x="171529" y="121457"/>
                      <a:pt x="144918" y="148068"/>
                      <a:pt x="112092" y="148068"/>
                    </a:cubicBezTo>
                    <a:lnTo>
                      <a:pt x="59437" y="148068"/>
                    </a:lnTo>
                    <a:cubicBezTo>
                      <a:pt x="26611" y="148068"/>
                      <a:pt x="0" y="121457"/>
                      <a:pt x="0" y="88631"/>
                    </a:cubicBezTo>
                    <a:lnTo>
                      <a:pt x="0" y="59437"/>
                    </a:lnTo>
                    <a:cubicBezTo>
                      <a:pt x="0" y="26611"/>
                      <a:pt x="26611" y="0"/>
                      <a:pt x="59437" y="0"/>
                    </a:cubicBezTo>
                    <a:close/>
                  </a:path>
                </a:pathLst>
              </a:custGeom>
              <a:solidFill>
                <a:srgbClr val="000000">
                  <a:alpha val="0"/>
                </a:srgbClr>
              </a:solidFill>
              <a:ln w="19050" cap="sq">
                <a:solidFill>
                  <a:srgbClr val="FFFFFF"/>
                </a:solidFill>
                <a:prstDash val="solid"/>
                <a:miter/>
              </a:ln>
            </p:spPr>
          </p:sp>
          <p:sp>
            <p:nvSpPr>
              <p:cNvPr name="TextBox 9" id="9"/>
              <p:cNvSpPr txBox="true"/>
              <p:nvPr/>
            </p:nvSpPr>
            <p:spPr>
              <a:xfrm>
                <a:off x="0" y="-57150"/>
                <a:ext cx="171529" cy="205218"/>
              </a:xfrm>
              <a:prstGeom prst="rect">
                <a:avLst/>
              </a:prstGeom>
            </p:spPr>
            <p:txBody>
              <a:bodyPr anchor="ctr" rtlCol="false" tIns="50800" lIns="50800" bIns="50800" rIns="50800"/>
              <a:lstStyle/>
              <a:p>
                <a:pPr algn="ctr">
                  <a:lnSpc>
                    <a:spcPts val="3711"/>
                  </a:lnSpc>
                </a:pPr>
              </a:p>
            </p:txBody>
          </p:sp>
        </p:grpSp>
        <p:grpSp>
          <p:nvGrpSpPr>
            <p:cNvPr name="Group 10" id="10"/>
            <p:cNvGrpSpPr/>
            <p:nvPr/>
          </p:nvGrpSpPr>
          <p:grpSpPr>
            <a:xfrm rot="0">
              <a:off x="1205825" y="0"/>
              <a:ext cx="5517647" cy="749594"/>
              <a:chOff x="0" y="0"/>
              <a:chExt cx="1089906" cy="148068"/>
            </a:xfrm>
          </p:grpSpPr>
          <p:sp>
            <p:nvSpPr>
              <p:cNvPr name="Freeform 11" id="11"/>
              <p:cNvSpPr/>
              <p:nvPr/>
            </p:nvSpPr>
            <p:spPr>
              <a:xfrm flipH="false" flipV="false" rot="0">
                <a:off x="0" y="0"/>
                <a:ext cx="1089906" cy="148068"/>
              </a:xfrm>
              <a:custGeom>
                <a:avLst/>
                <a:gdLst/>
                <a:ahLst/>
                <a:cxnLst/>
                <a:rect r="r" b="b" t="t" l="l"/>
                <a:pathLst>
                  <a:path h="148068" w="1089906">
                    <a:moveTo>
                      <a:pt x="9354" y="0"/>
                    </a:moveTo>
                    <a:lnTo>
                      <a:pt x="1080551" y="0"/>
                    </a:lnTo>
                    <a:cubicBezTo>
                      <a:pt x="1083032" y="0"/>
                      <a:pt x="1085412" y="986"/>
                      <a:pt x="1087166" y="2740"/>
                    </a:cubicBezTo>
                    <a:cubicBezTo>
                      <a:pt x="1088920" y="4494"/>
                      <a:pt x="1089906" y="6873"/>
                      <a:pt x="1089906" y="9354"/>
                    </a:cubicBezTo>
                    <a:lnTo>
                      <a:pt x="1089906" y="138714"/>
                    </a:lnTo>
                    <a:cubicBezTo>
                      <a:pt x="1089906" y="143880"/>
                      <a:pt x="1085718" y="148068"/>
                      <a:pt x="1080551" y="148068"/>
                    </a:cubicBezTo>
                    <a:lnTo>
                      <a:pt x="9354" y="148068"/>
                    </a:lnTo>
                    <a:cubicBezTo>
                      <a:pt x="4188" y="148068"/>
                      <a:pt x="0" y="143880"/>
                      <a:pt x="0" y="138714"/>
                    </a:cubicBezTo>
                    <a:lnTo>
                      <a:pt x="0" y="9354"/>
                    </a:lnTo>
                    <a:cubicBezTo>
                      <a:pt x="0" y="4188"/>
                      <a:pt x="4188" y="0"/>
                      <a:pt x="9354" y="0"/>
                    </a:cubicBezTo>
                    <a:close/>
                  </a:path>
                </a:pathLst>
              </a:custGeom>
              <a:solidFill>
                <a:srgbClr val="8C52FF"/>
              </a:solidFill>
              <a:ln w="19050" cap="sq">
                <a:solidFill>
                  <a:srgbClr val="FFFFFF"/>
                </a:solidFill>
                <a:prstDash val="solid"/>
                <a:miter/>
              </a:ln>
            </p:spPr>
          </p:sp>
          <p:sp>
            <p:nvSpPr>
              <p:cNvPr name="TextBox 12" id="12"/>
              <p:cNvSpPr txBox="true"/>
              <p:nvPr/>
            </p:nvSpPr>
            <p:spPr>
              <a:xfrm>
                <a:off x="0" y="-57150"/>
                <a:ext cx="1089906" cy="205218"/>
              </a:xfrm>
              <a:prstGeom prst="rect">
                <a:avLst/>
              </a:prstGeom>
            </p:spPr>
            <p:txBody>
              <a:bodyPr anchor="ctr" rtlCol="false" tIns="50800" lIns="50800" bIns="50800" rIns="50800"/>
              <a:lstStyle/>
              <a:p>
                <a:pPr algn="ctr">
                  <a:lnSpc>
                    <a:spcPts val="3711"/>
                  </a:lnSpc>
                </a:pPr>
              </a:p>
            </p:txBody>
          </p:sp>
        </p:grpSp>
        <p:sp>
          <p:nvSpPr>
            <p:cNvPr name="TextBox 13" id="13"/>
            <p:cNvSpPr txBox="true"/>
            <p:nvPr/>
          </p:nvSpPr>
          <p:spPr>
            <a:xfrm rot="0">
              <a:off x="1205825" y="1035208"/>
              <a:ext cx="8488243" cy="1152144"/>
            </a:xfrm>
            <a:prstGeom prst="rect">
              <a:avLst/>
            </a:prstGeom>
          </p:spPr>
          <p:txBody>
            <a:bodyPr anchor="t" rtlCol="false" tIns="0" lIns="0" bIns="0" rIns="0">
              <a:spAutoFit/>
            </a:bodyPr>
            <a:lstStyle/>
            <a:p>
              <a:pPr algn="just">
                <a:lnSpc>
                  <a:spcPts val="2378"/>
                </a:lnSpc>
              </a:pPr>
              <a:r>
                <a:rPr lang="en-US" sz="1698" spc="-6">
                  <a:solidFill>
                    <a:srgbClr val="FFFFFF"/>
                  </a:solidFill>
                  <a:latin typeface="HK Grotesk"/>
                  <a:ea typeface="HK Grotesk"/>
                  <a:cs typeface="HK Grotesk"/>
                  <a:sym typeface="HK Grotesk"/>
                </a:rPr>
                <a:t>The VERTECS satellite aims to study star formation history by observing extragalactic background light in the optical range. It uses a small telescope and precise attitude control to gather data.</a:t>
              </a:r>
            </a:p>
          </p:txBody>
        </p:sp>
        <p:sp>
          <p:nvSpPr>
            <p:cNvPr name="TextBox 14" id="14"/>
            <p:cNvSpPr txBox="true"/>
            <p:nvPr/>
          </p:nvSpPr>
          <p:spPr>
            <a:xfrm rot="0">
              <a:off x="0" y="85454"/>
              <a:ext cx="1099148" cy="559636"/>
            </a:xfrm>
            <a:prstGeom prst="rect">
              <a:avLst/>
            </a:prstGeom>
          </p:spPr>
          <p:txBody>
            <a:bodyPr anchor="t" rtlCol="false" tIns="0" lIns="0" bIns="0" rIns="0">
              <a:spAutoFit/>
            </a:bodyPr>
            <a:lstStyle/>
            <a:p>
              <a:pPr algn="ctr">
                <a:lnSpc>
                  <a:spcPts val="3318"/>
                </a:lnSpc>
              </a:pPr>
              <a:r>
                <a:rPr lang="en-US" sz="2676" spc="-10">
                  <a:solidFill>
                    <a:srgbClr val="FFFFFF"/>
                  </a:solidFill>
                  <a:latin typeface="Tomorrow"/>
                  <a:ea typeface="Tomorrow"/>
                  <a:cs typeface="Tomorrow"/>
                  <a:sym typeface="Tomorrow"/>
                </a:rPr>
                <a:t>01</a:t>
              </a:r>
            </a:p>
          </p:txBody>
        </p:sp>
        <p:sp>
          <p:nvSpPr>
            <p:cNvPr name="TextBox 15" id="15"/>
            <p:cNvSpPr txBox="true"/>
            <p:nvPr/>
          </p:nvSpPr>
          <p:spPr>
            <a:xfrm rot="0">
              <a:off x="1498129" y="116269"/>
              <a:ext cx="5517647" cy="498094"/>
            </a:xfrm>
            <a:prstGeom prst="rect">
              <a:avLst/>
            </a:prstGeom>
          </p:spPr>
          <p:txBody>
            <a:bodyPr anchor="t" rtlCol="false" tIns="0" lIns="0" bIns="0" rIns="0">
              <a:spAutoFit/>
            </a:bodyPr>
            <a:lstStyle/>
            <a:p>
              <a:pPr algn="l">
                <a:lnSpc>
                  <a:spcPts val="2976"/>
                </a:lnSpc>
              </a:pPr>
              <a:r>
                <a:rPr lang="en-US" sz="2400" spc="-9">
                  <a:solidFill>
                    <a:srgbClr val="FFFFFF"/>
                  </a:solidFill>
                  <a:latin typeface="Tomorrow"/>
                  <a:ea typeface="Tomorrow"/>
                  <a:cs typeface="Tomorrow"/>
                  <a:sym typeface="Tomorrow"/>
                </a:rPr>
                <a:t>VERTECS</a:t>
              </a:r>
            </a:p>
          </p:txBody>
        </p:sp>
      </p:grpSp>
      <p:grpSp>
        <p:nvGrpSpPr>
          <p:cNvPr name="Group 16" id="16"/>
          <p:cNvGrpSpPr/>
          <p:nvPr/>
        </p:nvGrpSpPr>
        <p:grpSpPr>
          <a:xfrm rot="0">
            <a:off x="1873449" y="6913016"/>
            <a:ext cx="7270551" cy="1935572"/>
            <a:chOff x="0" y="0"/>
            <a:chExt cx="9694068" cy="2580763"/>
          </a:xfrm>
        </p:grpSpPr>
        <p:grpSp>
          <p:nvGrpSpPr>
            <p:cNvPr name="Group 17" id="17"/>
            <p:cNvGrpSpPr/>
            <p:nvPr/>
          </p:nvGrpSpPr>
          <p:grpSpPr>
            <a:xfrm rot="0">
              <a:off x="115391" y="0"/>
              <a:ext cx="868366" cy="749594"/>
              <a:chOff x="0" y="0"/>
              <a:chExt cx="171529" cy="148068"/>
            </a:xfrm>
          </p:grpSpPr>
          <p:sp>
            <p:nvSpPr>
              <p:cNvPr name="Freeform 18" id="18"/>
              <p:cNvSpPr/>
              <p:nvPr/>
            </p:nvSpPr>
            <p:spPr>
              <a:xfrm flipH="false" flipV="false" rot="0">
                <a:off x="0" y="0"/>
                <a:ext cx="171529" cy="148068"/>
              </a:xfrm>
              <a:custGeom>
                <a:avLst/>
                <a:gdLst/>
                <a:ahLst/>
                <a:cxnLst/>
                <a:rect r="r" b="b" t="t" l="l"/>
                <a:pathLst>
                  <a:path h="148068" w="171529">
                    <a:moveTo>
                      <a:pt x="59437" y="0"/>
                    </a:moveTo>
                    <a:lnTo>
                      <a:pt x="112092" y="0"/>
                    </a:lnTo>
                    <a:cubicBezTo>
                      <a:pt x="144918" y="0"/>
                      <a:pt x="171529" y="26611"/>
                      <a:pt x="171529" y="59437"/>
                    </a:cubicBezTo>
                    <a:lnTo>
                      <a:pt x="171529" y="88631"/>
                    </a:lnTo>
                    <a:cubicBezTo>
                      <a:pt x="171529" y="121457"/>
                      <a:pt x="144918" y="148068"/>
                      <a:pt x="112092" y="148068"/>
                    </a:cubicBezTo>
                    <a:lnTo>
                      <a:pt x="59437" y="148068"/>
                    </a:lnTo>
                    <a:cubicBezTo>
                      <a:pt x="26611" y="148068"/>
                      <a:pt x="0" y="121457"/>
                      <a:pt x="0" y="88631"/>
                    </a:cubicBezTo>
                    <a:lnTo>
                      <a:pt x="0" y="59437"/>
                    </a:lnTo>
                    <a:cubicBezTo>
                      <a:pt x="0" y="26611"/>
                      <a:pt x="26611" y="0"/>
                      <a:pt x="59437" y="0"/>
                    </a:cubicBezTo>
                    <a:close/>
                  </a:path>
                </a:pathLst>
              </a:custGeom>
              <a:solidFill>
                <a:srgbClr val="000000">
                  <a:alpha val="0"/>
                </a:srgbClr>
              </a:solidFill>
              <a:ln w="19050" cap="sq">
                <a:solidFill>
                  <a:srgbClr val="FFFFFF"/>
                </a:solidFill>
                <a:prstDash val="solid"/>
                <a:miter/>
              </a:ln>
            </p:spPr>
          </p:sp>
          <p:sp>
            <p:nvSpPr>
              <p:cNvPr name="TextBox 19" id="19"/>
              <p:cNvSpPr txBox="true"/>
              <p:nvPr/>
            </p:nvSpPr>
            <p:spPr>
              <a:xfrm>
                <a:off x="0" y="-57150"/>
                <a:ext cx="171529" cy="205218"/>
              </a:xfrm>
              <a:prstGeom prst="rect">
                <a:avLst/>
              </a:prstGeom>
            </p:spPr>
            <p:txBody>
              <a:bodyPr anchor="ctr" rtlCol="false" tIns="50800" lIns="50800" bIns="50800" rIns="50800"/>
              <a:lstStyle/>
              <a:p>
                <a:pPr algn="ctr">
                  <a:lnSpc>
                    <a:spcPts val="3711"/>
                  </a:lnSpc>
                </a:pPr>
              </a:p>
            </p:txBody>
          </p:sp>
        </p:grpSp>
        <p:grpSp>
          <p:nvGrpSpPr>
            <p:cNvPr name="Group 20" id="20"/>
            <p:cNvGrpSpPr/>
            <p:nvPr/>
          </p:nvGrpSpPr>
          <p:grpSpPr>
            <a:xfrm rot="0">
              <a:off x="1205825" y="0"/>
              <a:ext cx="5517647" cy="749594"/>
              <a:chOff x="0" y="0"/>
              <a:chExt cx="1089906" cy="148068"/>
            </a:xfrm>
          </p:grpSpPr>
          <p:sp>
            <p:nvSpPr>
              <p:cNvPr name="Freeform 21" id="21"/>
              <p:cNvSpPr/>
              <p:nvPr/>
            </p:nvSpPr>
            <p:spPr>
              <a:xfrm flipH="false" flipV="false" rot="0">
                <a:off x="0" y="0"/>
                <a:ext cx="1089906" cy="148068"/>
              </a:xfrm>
              <a:custGeom>
                <a:avLst/>
                <a:gdLst/>
                <a:ahLst/>
                <a:cxnLst/>
                <a:rect r="r" b="b" t="t" l="l"/>
                <a:pathLst>
                  <a:path h="148068" w="1089906">
                    <a:moveTo>
                      <a:pt x="9354" y="0"/>
                    </a:moveTo>
                    <a:lnTo>
                      <a:pt x="1080551" y="0"/>
                    </a:lnTo>
                    <a:cubicBezTo>
                      <a:pt x="1083032" y="0"/>
                      <a:pt x="1085412" y="986"/>
                      <a:pt x="1087166" y="2740"/>
                    </a:cubicBezTo>
                    <a:cubicBezTo>
                      <a:pt x="1088920" y="4494"/>
                      <a:pt x="1089906" y="6873"/>
                      <a:pt x="1089906" y="9354"/>
                    </a:cubicBezTo>
                    <a:lnTo>
                      <a:pt x="1089906" y="138714"/>
                    </a:lnTo>
                    <a:cubicBezTo>
                      <a:pt x="1089906" y="143880"/>
                      <a:pt x="1085718" y="148068"/>
                      <a:pt x="1080551" y="148068"/>
                    </a:cubicBezTo>
                    <a:lnTo>
                      <a:pt x="9354" y="148068"/>
                    </a:lnTo>
                    <a:cubicBezTo>
                      <a:pt x="4188" y="148068"/>
                      <a:pt x="0" y="143880"/>
                      <a:pt x="0" y="138714"/>
                    </a:cubicBezTo>
                    <a:lnTo>
                      <a:pt x="0" y="9354"/>
                    </a:lnTo>
                    <a:cubicBezTo>
                      <a:pt x="0" y="4188"/>
                      <a:pt x="4188" y="0"/>
                      <a:pt x="9354" y="0"/>
                    </a:cubicBezTo>
                    <a:close/>
                  </a:path>
                </a:pathLst>
              </a:custGeom>
              <a:solidFill>
                <a:srgbClr val="8C52FF"/>
              </a:solidFill>
              <a:ln w="19050" cap="sq">
                <a:solidFill>
                  <a:srgbClr val="FFFFFF"/>
                </a:solidFill>
                <a:prstDash val="solid"/>
                <a:miter/>
              </a:ln>
            </p:spPr>
          </p:sp>
          <p:sp>
            <p:nvSpPr>
              <p:cNvPr name="TextBox 22" id="22"/>
              <p:cNvSpPr txBox="true"/>
              <p:nvPr/>
            </p:nvSpPr>
            <p:spPr>
              <a:xfrm>
                <a:off x="0" y="-57150"/>
                <a:ext cx="1089906" cy="205218"/>
              </a:xfrm>
              <a:prstGeom prst="rect">
                <a:avLst/>
              </a:prstGeom>
            </p:spPr>
            <p:txBody>
              <a:bodyPr anchor="ctr" rtlCol="false" tIns="50800" lIns="50800" bIns="50800" rIns="50800"/>
              <a:lstStyle/>
              <a:p>
                <a:pPr algn="ctr">
                  <a:lnSpc>
                    <a:spcPts val="3711"/>
                  </a:lnSpc>
                </a:pPr>
              </a:p>
            </p:txBody>
          </p:sp>
        </p:grpSp>
        <p:sp>
          <p:nvSpPr>
            <p:cNvPr name="TextBox 23" id="23"/>
            <p:cNvSpPr txBox="true"/>
            <p:nvPr/>
          </p:nvSpPr>
          <p:spPr>
            <a:xfrm rot="0">
              <a:off x="1205825" y="1035208"/>
              <a:ext cx="8488243" cy="1545555"/>
            </a:xfrm>
            <a:prstGeom prst="rect">
              <a:avLst/>
            </a:prstGeom>
          </p:spPr>
          <p:txBody>
            <a:bodyPr anchor="t" rtlCol="false" tIns="0" lIns="0" bIns="0" rIns="0">
              <a:spAutoFit/>
            </a:bodyPr>
            <a:lstStyle/>
            <a:p>
              <a:pPr algn="just">
                <a:lnSpc>
                  <a:spcPts val="2378"/>
                </a:lnSpc>
              </a:pPr>
              <a:r>
                <a:rPr lang="en-US" sz="1698" spc="-6">
                  <a:solidFill>
                    <a:srgbClr val="FFFFFF"/>
                  </a:solidFill>
                  <a:latin typeface="HK Grotesk"/>
                  <a:ea typeface="HK Grotesk"/>
                  <a:cs typeface="HK Grotesk"/>
                  <a:sym typeface="HK Grotesk"/>
                </a:rPr>
                <a:t>Improve the efficiency and accuracy of a machine learning model that classifies data captured by CubeSats in order to prioritize images that are most valuable for transmission back to Earth, given the limited onboard resources and slow data downlink speeds.</a:t>
              </a:r>
            </a:p>
          </p:txBody>
        </p:sp>
        <p:sp>
          <p:nvSpPr>
            <p:cNvPr name="TextBox 24" id="24"/>
            <p:cNvSpPr txBox="true"/>
            <p:nvPr/>
          </p:nvSpPr>
          <p:spPr>
            <a:xfrm rot="0">
              <a:off x="0" y="85454"/>
              <a:ext cx="1099148" cy="559724"/>
            </a:xfrm>
            <a:prstGeom prst="rect">
              <a:avLst/>
            </a:prstGeom>
          </p:spPr>
          <p:txBody>
            <a:bodyPr anchor="t" rtlCol="false" tIns="0" lIns="0" bIns="0" rIns="0">
              <a:spAutoFit/>
            </a:bodyPr>
            <a:lstStyle/>
            <a:p>
              <a:pPr algn="ctr">
                <a:lnSpc>
                  <a:spcPts val="3318"/>
                </a:lnSpc>
              </a:pPr>
              <a:r>
                <a:rPr lang="en-US" sz="2676" spc="-10">
                  <a:solidFill>
                    <a:srgbClr val="FFFFFF"/>
                  </a:solidFill>
                  <a:latin typeface="Tomorrow"/>
                  <a:ea typeface="Tomorrow"/>
                  <a:cs typeface="Tomorrow"/>
                  <a:sym typeface="Tomorrow"/>
                </a:rPr>
                <a:t>03</a:t>
              </a:r>
            </a:p>
          </p:txBody>
        </p:sp>
        <p:sp>
          <p:nvSpPr>
            <p:cNvPr name="TextBox 25" id="25"/>
            <p:cNvSpPr txBox="true"/>
            <p:nvPr/>
          </p:nvSpPr>
          <p:spPr>
            <a:xfrm rot="0">
              <a:off x="1443779" y="85454"/>
              <a:ext cx="5517647" cy="498094"/>
            </a:xfrm>
            <a:prstGeom prst="rect">
              <a:avLst/>
            </a:prstGeom>
          </p:spPr>
          <p:txBody>
            <a:bodyPr anchor="t" rtlCol="false" tIns="0" lIns="0" bIns="0" rIns="0">
              <a:spAutoFit/>
            </a:bodyPr>
            <a:lstStyle/>
            <a:p>
              <a:pPr algn="l">
                <a:lnSpc>
                  <a:spcPts val="2976"/>
                </a:lnSpc>
              </a:pPr>
              <a:r>
                <a:rPr lang="en-US" sz="2400" spc="-9">
                  <a:solidFill>
                    <a:srgbClr val="FFFFFF"/>
                  </a:solidFill>
                  <a:latin typeface="Tomorrow"/>
                  <a:ea typeface="Tomorrow"/>
                  <a:cs typeface="Tomorrow"/>
                  <a:sym typeface="Tomorrow"/>
                </a:rPr>
                <a:t>Challenge</a:t>
              </a:r>
            </a:p>
          </p:txBody>
        </p:sp>
      </p:grpSp>
      <p:grpSp>
        <p:nvGrpSpPr>
          <p:cNvPr name="Group 26" id="26"/>
          <p:cNvGrpSpPr/>
          <p:nvPr/>
        </p:nvGrpSpPr>
        <p:grpSpPr>
          <a:xfrm rot="0">
            <a:off x="1873449" y="4596788"/>
            <a:ext cx="7270551" cy="1938241"/>
            <a:chOff x="0" y="0"/>
            <a:chExt cx="9694068" cy="2584321"/>
          </a:xfrm>
        </p:grpSpPr>
        <p:grpSp>
          <p:nvGrpSpPr>
            <p:cNvPr name="Group 27" id="27"/>
            <p:cNvGrpSpPr/>
            <p:nvPr/>
          </p:nvGrpSpPr>
          <p:grpSpPr>
            <a:xfrm rot="0">
              <a:off x="115391" y="0"/>
              <a:ext cx="868366" cy="749594"/>
              <a:chOff x="0" y="0"/>
              <a:chExt cx="171529" cy="148068"/>
            </a:xfrm>
          </p:grpSpPr>
          <p:sp>
            <p:nvSpPr>
              <p:cNvPr name="Freeform 28" id="28"/>
              <p:cNvSpPr/>
              <p:nvPr/>
            </p:nvSpPr>
            <p:spPr>
              <a:xfrm flipH="false" flipV="false" rot="0">
                <a:off x="0" y="0"/>
                <a:ext cx="171529" cy="148068"/>
              </a:xfrm>
              <a:custGeom>
                <a:avLst/>
                <a:gdLst/>
                <a:ahLst/>
                <a:cxnLst/>
                <a:rect r="r" b="b" t="t" l="l"/>
                <a:pathLst>
                  <a:path h="148068" w="171529">
                    <a:moveTo>
                      <a:pt x="59437" y="0"/>
                    </a:moveTo>
                    <a:lnTo>
                      <a:pt x="112092" y="0"/>
                    </a:lnTo>
                    <a:cubicBezTo>
                      <a:pt x="144918" y="0"/>
                      <a:pt x="171529" y="26611"/>
                      <a:pt x="171529" y="59437"/>
                    </a:cubicBezTo>
                    <a:lnTo>
                      <a:pt x="171529" y="88631"/>
                    </a:lnTo>
                    <a:cubicBezTo>
                      <a:pt x="171529" y="121457"/>
                      <a:pt x="144918" y="148068"/>
                      <a:pt x="112092" y="148068"/>
                    </a:cubicBezTo>
                    <a:lnTo>
                      <a:pt x="59437" y="148068"/>
                    </a:lnTo>
                    <a:cubicBezTo>
                      <a:pt x="26611" y="148068"/>
                      <a:pt x="0" y="121457"/>
                      <a:pt x="0" y="88631"/>
                    </a:cubicBezTo>
                    <a:lnTo>
                      <a:pt x="0" y="59437"/>
                    </a:lnTo>
                    <a:cubicBezTo>
                      <a:pt x="0" y="26611"/>
                      <a:pt x="26611" y="0"/>
                      <a:pt x="59437" y="0"/>
                    </a:cubicBezTo>
                    <a:close/>
                  </a:path>
                </a:pathLst>
              </a:custGeom>
              <a:solidFill>
                <a:srgbClr val="000000">
                  <a:alpha val="0"/>
                </a:srgbClr>
              </a:solidFill>
              <a:ln w="19050" cap="sq">
                <a:solidFill>
                  <a:srgbClr val="FFFFFF"/>
                </a:solidFill>
                <a:prstDash val="solid"/>
                <a:miter/>
              </a:ln>
            </p:spPr>
          </p:sp>
          <p:sp>
            <p:nvSpPr>
              <p:cNvPr name="TextBox 29" id="29"/>
              <p:cNvSpPr txBox="true"/>
              <p:nvPr/>
            </p:nvSpPr>
            <p:spPr>
              <a:xfrm>
                <a:off x="0" y="-57150"/>
                <a:ext cx="171529" cy="205218"/>
              </a:xfrm>
              <a:prstGeom prst="rect">
                <a:avLst/>
              </a:prstGeom>
            </p:spPr>
            <p:txBody>
              <a:bodyPr anchor="ctr" rtlCol="false" tIns="50800" lIns="50800" bIns="50800" rIns="50800"/>
              <a:lstStyle/>
              <a:p>
                <a:pPr algn="ctr">
                  <a:lnSpc>
                    <a:spcPts val="3711"/>
                  </a:lnSpc>
                </a:pPr>
              </a:p>
            </p:txBody>
          </p:sp>
        </p:grpSp>
        <p:grpSp>
          <p:nvGrpSpPr>
            <p:cNvPr name="Group 30" id="30"/>
            <p:cNvGrpSpPr/>
            <p:nvPr/>
          </p:nvGrpSpPr>
          <p:grpSpPr>
            <a:xfrm rot="0">
              <a:off x="1205825" y="0"/>
              <a:ext cx="5517647" cy="749594"/>
              <a:chOff x="0" y="0"/>
              <a:chExt cx="1089906" cy="148068"/>
            </a:xfrm>
          </p:grpSpPr>
          <p:sp>
            <p:nvSpPr>
              <p:cNvPr name="Freeform 31" id="31"/>
              <p:cNvSpPr/>
              <p:nvPr/>
            </p:nvSpPr>
            <p:spPr>
              <a:xfrm flipH="false" flipV="false" rot="0">
                <a:off x="0" y="0"/>
                <a:ext cx="1089906" cy="148068"/>
              </a:xfrm>
              <a:custGeom>
                <a:avLst/>
                <a:gdLst/>
                <a:ahLst/>
                <a:cxnLst/>
                <a:rect r="r" b="b" t="t" l="l"/>
                <a:pathLst>
                  <a:path h="148068" w="1089906">
                    <a:moveTo>
                      <a:pt x="9354" y="0"/>
                    </a:moveTo>
                    <a:lnTo>
                      <a:pt x="1080551" y="0"/>
                    </a:lnTo>
                    <a:cubicBezTo>
                      <a:pt x="1083032" y="0"/>
                      <a:pt x="1085412" y="986"/>
                      <a:pt x="1087166" y="2740"/>
                    </a:cubicBezTo>
                    <a:cubicBezTo>
                      <a:pt x="1088920" y="4494"/>
                      <a:pt x="1089906" y="6873"/>
                      <a:pt x="1089906" y="9354"/>
                    </a:cubicBezTo>
                    <a:lnTo>
                      <a:pt x="1089906" y="138714"/>
                    </a:lnTo>
                    <a:cubicBezTo>
                      <a:pt x="1089906" y="143880"/>
                      <a:pt x="1085718" y="148068"/>
                      <a:pt x="1080551" y="148068"/>
                    </a:cubicBezTo>
                    <a:lnTo>
                      <a:pt x="9354" y="148068"/>
                    </a:lnTo>
                    <a:cubicBezTo>
                      <a:pt x="4188" y="148068"/>
                      <a:pt x="0" y="143880"/>
                      <a:pt x="0" y="138714"/>
                    </a:cubicBezTo>
                    <a:lnTo>
                      <a:pt x="0" y="9354"/>
                    </a:lnTo>
                    <a:cubicBezTo>
                      <a:pt x="0" y="4188"/>
                      <a:pt x="4188" y="0"/>
                      <a:pt x="9354" y="0"/>
                    </a:cubicBezTo>
                    <a:close/>
                  </a:path>
                </a:pathLst>
              </a:custGeom>
              <a:solidFill>
                <a:srgbClr val="8C52FF"/>
              </a:solidFill>
              <a:ln w="19050" cap="sq">
                <a:solidFill>
                  <a:srgbClr val="FFFFFF"/>
                </a:solidFill>
                <a:prstDash val="solid"/>
                <a:miter/>
              </a:ln>
            </p:spPr>
          </p:sp>
          <p:sp>
            <p:nvSpPr>
              <p:cNvPr name="TextBox 32" id="32"/>
              <p:cNvSpPr txBox="true"/>
              <p:nvPr/>
            </p:nvSpPr>
            <p:spPr>
              <a:xfrm>
                <a:off x="0" y="-57150"/>
                <a:ext cx="1089906" cy="205218"/>
              </a:xfrm>
              <a:prstGeom prst="rect">
                <a:avLst/>
              </a:prstGeom>
            </p:spPr>
            <p:txBody>
              <a:bodyPr anchor="ctr" rtlCol="false" tIns="50800" lIns="50800" bIns="50800" rIns="50800"/>
              <a:lstStyle/>
              <a:p>
                <a:pPr algn="ctr">
                  <a:lnSpc>
                    <a:spcPts val="3711"/>
                  </a:lnSpc>
                </a:pPr>
              </a:p>
            </p:txBody>
          </p:sp>
        </p:grpSp>
        <p:sp>
          <p:nvSpPr>
            <p:cNvPr name="TextBox 33" id="33"/>
            <p:cNvSpPr txBox="true"/>
            <p:nvPr/>
          </p:nvSpPr>
          <p:spPr>
            <a:xfrm rot="0">
              <a:off x="0" y="85454"/>
              <a:ext cx="1099148" cy="559636"/>
            </a:xfrm>
            <a:prstGeom prst="rect">
              <a:avLst/>
            </a:prstGeom>
          </p:spPr>
          <p:txBody>
            <a:bodyPr anchor="t" rtlCol="false" tIns="0" lIns="0" bIns="0" rIns="0">
              <a:spAutoFit/>
            </a:bodyPr>
            <a:lstStyle/>
            <a:p>
              <a:pPr algn="ctr">
                <a:lnSpc>
                  <a:spcPts val="3318"/>
                </a:lnSpc>
              </a:pPr>
              <a:r>
                <a:rPr lang="en-US" sz="2676" spc="-10">
                  <a:solidFill>
                    <a:srgbClr val="FFFFFF"/>
                  </a:solidFill>
                  <a:latin typeface="Tomorrow"/>
                  <a:ea typeface="Tomorrow"/>
                  <a:cs typeface="Tomorrow"/>
                  <a:sym typeface="Tomorrow"/>
                </a:rPr>
                <a:t>02</a:t>
              </a:r>
            </a:p>
          </p:txBody>
        </p:sp>
        <p:sp>
          <p:nvSpPr>
            <p:cNvPr name="TextBox 34" id="34"/>
            <p:cNvSpPr txBox="true"/>
            <p:nvPr/>
          </p:nvSpPr>
          <p:spPr>
            <a:xfrm rot="0">
              <a:off x="1443779" y="116225"/>
              <a:ext cx="5517647" cy="498094"/>
            </a:xfrm>
            <a:prstGeom prst="rect">
              <a:avLst/>
            </a:prstGeom>
          </p:spPr>
          <p:txBody>
            <a:bodyPr anchor="t" rtlCol="false" tIns="0" lIns="0" bIns="0" rIns="0">
              <a:spAutoFit/>
            </a:bodyPr>
            <a:lstStyle/>
            <a:p>
              <a:pPr algn="l">
                <a:lnSpc>
                  <a:spcPts val="2976"/>
                </a:lnSpc>
              </a:pPr>
              <a:r>
                <a:rPr lang="en-US" sz="2400" spc="-9">
                  <a:solidFill>
                    <a:srgbClr val="FFFFFF"/>
                  </a:solidFill>
                  <a:latin typeface="Tomorrow"/>
                  <a:ea typeface="Tomorrow"/>
                  <a:cs typeface="Tomorrow"/>
                  <a:sym typeface="Tomorrow"/>
                </a:rPr>
                <a:t>Problem</a:t>
              </a:r>
            </a:p>
          </p:txBody>
        </p:sp>
        <p:sp>
          <p:nvSpPr>
            <p:cNvPr name="TextBox 35" id="35"/>
            <p:cNvSpPr txBox="true"/>
            <p:nvPr/>
          </p:nvSpPr>
          <p:spPr>
            <a:xfrm rot="0">
              <a:off x="1205825" y="1038519"/>
              <a:ext cx="8488243" cy="1545802"/>
            </a:xfrm>
            <a:prstGeom prst="rect">
              <a:avLst/>
            </a:prstGeom>
          </p:spPr>
          <p:txBody>
            <a:bodyPr anchor="t" rtlCol="false" tIns="0" lIns="0" bIns="0" rIns="0">
              <a:spAutoFit/>
            </a:bodyPr>
            <a:lstStyle/>
            <a:p>
              <a:pPr algn="just">
                <a:lnSpc>
                  <a:spcPts val="2379"/>
                </a:lnSpc>
                <a:spcBef>
                  <a:spcPct val="0"/>
                </a:spcBef>
              </a:pPr>
              <a:r>
                <a:rPr lang="en-US" sz="1699" spc="-6">
                  <a:solidFill>
                    <a:srgbClr val="FFFFFF"/>
                  </a:solidFill>
                  <a:latin typeface="HK Grotesk"/>
                  <a:ea typeface="HK Grotesk"/>
                  <a:cs typeface="HK Grotesk"/>
                  <a:sym typeface="HK Grotesk"/>
                </a:rPr>
                <a:t>Due to it</a:t>
              </a:r>
              <a:r>
                <a:rPr lang="en-US" sz="1699" spc="-6">
                  <a:solidFill>
                    <a:srgbClr val="FFFFFF"/>
                  </a:solidFill>
                  <a:latin typeface="HK Grotesk"/>
                  <a:ea typeface="HK Grotesk"/>
                  <a:cs typeface="HK Grotesk"/>
                  <a:sym typeface="HK Grotesk"/>
                </a:rPr>
                <a:t>s small size, the VERTECS nanosatellite has limited computing power, storage, and communication capacity. This results in slower data transmission, making it difficult to send large amounts of data quickly and affecting mission efficiency.</a:t>
              </a:r>
            </a:p>
          </p:txBody>
        </p:sp>
      </p:grpSp>
      <p:sp>
        <p:nvSpPr>
          <p:cNvPr name="Freeform 36" id="36"/>
          <p:cNvSpPr/>
          <p:nvPr/>
        </p:nvSpPr>
        <p:spPr>
          <a:xfrm flipH="false" flipV="false" rot="-5400000">
            <a:off x="9747555" y="-2693324"/>
            <a:ext cx="9185895" cy="9607926"/>
          </a:xfrm>
          <a:custGeom>
            <a:avLst/>
            <a:gdLst/>
            <a:ahLst/>
            <a:cxnLst/>
            <a:rect r="r" b="b" t="t" l="l"/>
            <a:pathLst>
              <a:path h="9607926" w="9185895">
                <a:moveTo>
                  <a:pt x="0" y="0"/>
                </a:moveTo>
                <a:lnTo>
                  <a:pt x="9185895" y="0"/>
                </a:lnTo>
                <a:lnTo>
                  <a:pt x="9185895" y="9607926"/>
                </a:lnTo>
                <a:lnTo>
                  <a:pt x="0" y="9607926"/>
                </a:lnTo>
                <a:lnTo>
                  <a:pt x="0" y="0"/>
                </a:lnTo>
                <a:close/>
              </a:path>
            </a:pathLst>
          </a:custGeom>
          <a:blipFill>
            <a:blip r:embed="rId3">
              <a:alphaModFix amt="21999"/>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45450" y="4047568"/>
            <a:ext cx="9185895" cy="9607926"/>
          </a:xfrm>
          <a:custGeom>
            <a:avLst/>
            <a:gdLst/>
            <a:ahLst/>
            <a:cxnLst/>
            <a:rect r="r" b="b" t="t" l="l"/>
            <a:pathLst>
              <a:path h="9607926" w="9185895">
                <a:moveTo>
                  <a:pt x="0" y="0"/>
                </a:moveTo>
                <a:lnTo>
                  <a:pt x="9185895" y="0"/>
                </a:lnTo>
                <a:lnTo>
                  <a:pt x="9185895" y="9607926"/>
                </a:lnTo>
                <a:lnTo>
                  <a:pt x="0" y="9607926"/>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151551" y="1189673"/>
            <a:ext cx="13690966" cy="778521"/>
          </a:xfrm>
          <a:prstGeom prst="rect">
            <a:avLst/>
          </a:prstGeom>
        </p:spPr>
        <p:txBody>
          <a:bodyPr anchor="t" rtlCol="false" tIns="0" lIns="0" bIns="0" rIns="0">
            <a:spAutoFit/>
          </a:bodyPr>
          <a:lstStyle/>
          <a:p>
            <a:pPr algn="l">
              <a:lnSpc>
                <a:spcPts val="6161"/>
              </a:lnSpc>
            </a:pPr>
            <a:r>
              <a:rPr lang="en-US" sz="4969" spc="-19">
                <a:solidFill>
                  <a:srgbClr val="FFFFFF"/>
                </a:solidFill>
                <a:latin typeface="Tomorrow"/>
                <a:ea typeface="Tomorrow"/>
                <a:cs typeface="Tomorrow"/>
                <a:sym typeface="Tomorrow"/>
              </a:rPr>
              <a:t>Labels</a:t>
            </a:r>
          </a:p>
        </p:txBody>
      </p:sp>
      <p:sp>
        <p:nvSpPr>
          <p:cNvPr name="Freeform 4" id="4"/>
          <p:cNvSpPr/>
          <p:nvPr/>
        </p:nvSpPr>
        <p:spPr>
          <a:xfrm flipH="false" flipV="false" rot="-5400000">
            <a:off x="9747555" y="-2693324"/>
            <a:ext cx="9185895" cy="9607926"/>
          </a:xfrm>
          <a:custGeom>
            <a:avLst/>
            <a:gdLst/>
            <a:ahLst/>
            <a:cxnLst/>
            <a:rect r="r" b="b" t="t" l="l"/>
            <a:pathLst>
              <a:path h="9607926" w="9185895">
                <a:moveTo>
                  <a:pt x="0" y="0"/>
                </a:moveTo>
                <a:lnTo>
                  <a:pt x="9185895" y="0"/>
                </a:lnTo>
                <a:lnTo>
                  <a:pt x="9185895" y="9607926"/>
                </a:lnTo>
                <a:lnTo>
                  <a:pt x="0" y="9607926"/>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18781" y="3390379"/>
            <a:ext cx="2618513" cy="2618513"/>
          </a:xfrm>
          <a:custGeom>
            <a:avLst/>
            <a:gdLst/>
            <a:ahLst/>
            <a:cxnLst/>
            <a:rect r="r" b="b" t="t" l="l"/>
            <a:pathLst>
              <a:path h="2618513" w="2618513">
                <a:moveTo>
                  <a:pt x="0" y="0"/>
                </a:moveTo>
                <a:lnTo>
                  <a:pt x="2618513" y="0"/>
                </a:lnTo>
                <a:lnTo>
                  <a:pt x="2618513" y="2618513"/>
                </a:lnTo>
                <a:lnTo>
                  <a:pt x="0" y="2618513"/>
                </a:lnTo>
                <a:lnTo>
                  <a:pt x="0" y="0"/>
                </a:lnTo>
                <a:close/>
              </a:path>
            </a:pathLst>
          </a:custGeom>
          <a:blipFill>
            <a:blip r:embed="rId4"/>
            <a:stretch>
              <a:fillRect l="-545615" t="-24141" r="-403" b="-217"/>
            </a:stretch>
          </a:blipFill>
        </p:spPr>
      </p:sp>
      <p:sp>
        <p:nvSpPr>
          <p:cNvPr name="Freeform 6" id="6"/>
          <p:cNvSpPr/>
          <p:nvPr/>
        </p:nvSpPr>
        <p:spPr>
          <a:xfrm flipH="false" flipV="false" rot="0">
            <a:off x="4673060" y="6744562"/>
            <a:ext cx="2604217" cy="2618513"/>
          </a:xfrm>
          <a:custGeom>
            <a:avLst/>
            <a:gdLst/>
            <a:ahLst/>
            <a:cxnLst/>
            <a:rect r="r" b="b" t="t" l="l"/>
            <a:pathLst>
              <a:path h="2618513" w="2604217">
                <a:moveTo>
                  <a:pt x="0" y="0"/>
                </a:moveTo>
                <a:lnTo>
                  <a:pt x="2604216" y="0"/>
                </a:lnTo>
                <a:lnTo>
                  <a:pt x="2604216" y="2618513"/>
                </a:lnTo>
                <a:lnTo>
                  <a:pt x="0" y="2618513"/>
                </a:lnTo>
                <a:lnTo>
                  <a:pt x="0" y="0"/>
                </a:lnTo>
                <a:close/>
              </a:path>
            </a:pathLst>
          </a:custGeom>
          <a:blipFill>
            <a:blip r:embed="rId5"/>
            <a:stretch>
              <a:fillRect l="-540653" t="-22652" r="0" b="0"/>
            </a:stretch>
          </a:blipFill>
        </p:spPr>
      </p:sp>
      <p:sp>
        <p:nvSpPr>
          <p:cNvPr name="Freeform 7" id="7"/>
          <p:cNvSpPr/>
          <p:nvPr/>
        </p:nvSpPr>
        <p:spPr>
          <a:xfrm flipH="false" flipV="false" rot="0">
            <a:off x="7501785" y="3390379"/>
            <a:ext cx="2600358" cy="2618513"/>
          </a:xfrm>
          <a:custGeom>
            <a:avLst/>
            <a:gdLst/>
            <a:ahLst/>
            <a:cxnLst/>
            <a:rect r="r" b="b" t="t" l="l"/>
            <a:pathLst>
              <a:path h="2618513" w="2600358">
                <a:moveTo>
                  <a:pt x="0" y="0"/>
                </a:moveTo>
                <a:lnTo>
                  <a:pt x="2600358" y="0"/>
                </a:lnTo>
                <a:lnTo>
                  <a:pt x="2600358" y="2618513"/>
                </a:lnTo>
                <a:lnTo>
                  <a:pt x="0" y="2618513"/>
                </a:lnTo>
                <a:lnTo>
                  <a:pt x="0" y="0"/>
                </a:lnTo>
                <a:close/>
              </a:path>
            </a:pathLst>
          </a:custGeom>
          <a:blipFill>
            <a:blip r:embed="rId6"/>
            <a:stretch>
              <a:fillRect l="-544883" t="-23279" r="0" b="0"/>
            </a:stretch>
          </a:blipFill>
        </p:spPr>
      </p:sp>
      <p:sp>
        <p:nvSpPr>
          <p:cNvPr name="Freeform 8" id="8"/>
          <p:cNvSpPr/>
          <p:nvPr/>
        </p:nvSpPr>
        <p:spPr>
          <a:xfrm flipH="false" flipV="false" rot="0">
            <a:off x="10584914" y="6748778"/>
            <a:ext cx="2600358" cy="2610081"/>
          </a:xfrm>
          <a:custGeom>
            <a:avLst/>
            <a:gdLst/>
            <a:ahLst/>
            <a:cxnLst/>
            <a:rect r="r" b="b" t="t" l="l"/>
            <a:pathLst>
              <a:path h="2610081" w="2600358">
                <a:moveTo>
                  <a:pt x="0" y="0"/>
                </a:moveTo>
                <a:lnTo>
                  <a:pt x="2600358" y="0"/>
                </a:lnTo>
                <a:lnTo>
                  <a:pt x="2600358" y="2610081"/>
                </a:lnTo>
                <a:lnTo>
                  <a:pt x="0" y="2610081"/>
                </a:lnTo>
                <a:lnTo>
                  <a:pt x="0" y="0"/>
                </a:lnTo>
                <a:close/>
              </a:path>
            </a:pathLst>
          </a:custGeom>
          <a:blipFill>
            <a:blip r:embed="rId7"/>
            <a:stretch>
              <a:fillRect l="-539649" t="-22673" r="0" b="0"/>
            </a:stretch>
          </a:blipFill>
        </p:spPr>
      </p:sp>
      <p:sp>
        <p:nvSpPr>
          <p:cNvPr name="Freeform 9" id="9"/>
          <p:cNvSpPr/>
          <p:nvPr/>
        </p:nvSpPr>
        <p:spPr>
          <a:xfrm flipH="false" flipV="false" rot="0">
            <a:off x="13751957" y="3377121"/>
            <a:ext cx="2657245" cy="2631770"/>
          </a:xfrm>
          <a:custGeom>
            <a:avLst/>
            <a:gdLst/>
            <a:ahLst/>
            <a:cxnLst/>
            <a:rect r="r" b="b" t="t" l="l"/>
            <a:pathLst>
              <a:path h="2631770" w="2657245">
                <a:moveTo>
                  <a:pt x="0" y="0"/>
                </a:moveTo>
                <a:lnTo>
                  <a:pt x="2657245" y="0"/>
                </a:lnTo>
                <a:lnTo>
                  <a:pt x="2657245" y="2631771"/>
                </a:lnTo>
                <a:lnTo>
                  <a:pt x="0" y="2631771"/>
                </a:lnTo>
                <a:lnTo>
                  <a:pt x="0" y="0"/>
                </a:lnTo>
                <a:close/>
              </a:path>
            </a:pathLst>
          </a:custGeom>
          <a:blipFill>
            <a:blip r:embed="rId8"/>
            <a:stretch>
              <a:fillRect l="-395799" t="-21860" r="-131171" b="0"/>
            </a:stretch>
          </a:blipFill>
        </p:spPr>
      </p:sp>
      <p:sp>
        <p:nvSpPr>
          <p:cNvPr name="TextBox 10" id="10"/>
          <p:cNvSpPr txBox="true"/>
          <p:nvPr/>
        </p:nvSpPr>
        <p:spPr>
          <a:xfrm rot="0">
            <a:off x="2205635" y="2641869"/>
            <a:ext cx="1644805" cy="543942"/>
          </a:xfrm>
          <a:prstGeom prst="rect">
            <a:avLst/>
          </a:prstGeom>
        </p:spPr>
        <p:txBody>
          <a:bodyPr anchor="t" rtlCol="false" tIns="0" lIns="0" bIns="0" rIns="0">
            <a:spAutoFit/>
          </a:bodyPr>
          <a:lstStyle/>
          <a:p>
            <a:pPr algn="ctr">
              <a:lnSpc>
                <a:spcPts val="4395"/>
              </a:lnSpc>
            </a:pPr>
            <a:r>
              <a:rPr lang="en-US" sz="3544" spc="-14">
                <a:solidFill>
                  <a:srgbClr val="FFFFFF"/>
                </a:solidFill>
                <a:latin typeface="Tomorrow"/>
                <a:ea typeface="Tomorrow"/>
                <a:cs typeface="Tomorrow"/>
                <a:sym typeface="Tomorrow"/>
              </a:rPr>
              <a:t>Blurry</a:t>
            </a:r>
          </a:p>
        </p:txBody>
      </p:sp>
      <p:sp>
        <p:nvSpPr>
          <p:cNvPr name="TextBox 11" id="11"/>
          <p:cNvSpPr txBox="true"/>
          <p:nvPr/>
        </p:nvSpPr>
        <p:spPr>
          <a:xfrm rot="0">
            <a:off x="5081943" y="5999367"/>
            <a:ext cx="1786451" cy="543942"/>
          </a:xfrm>
          <a:prstGeom prst="rect">
            <a:avLst/>
          </a:prstGeom>
        </p:spPr>
        <p:txBody>
          <a:bodyPr anchor="t" rtlCol="false" tIns="0" lIns="0" bIns="0" rIns="0">
            <a:spAutoFit/>
          </a:bodyPr>
          <a:lstStyle/>
          <a:p>
            <a:pPr algn="ctr">
              <a:lnSpc>
                <a:spcPts val="4395"/>
              </a:lnSpc>
            </a:pPr>
            <a:r>
              <a:rPr lang="en-US" sz="3544" spc="-14">
                <a:solidFill>
                  <a:srgbClr val="FFFFFF"/>
                </a:solidFill>
                <a:latin typeface="Tomorrow"/>
                <a:ea typeface="Tomorrow"/>
                <a:cs typeface="Tomorrow"/>
                <a:sym typeface="Tomorrow"/>
              </a:rPr>
              <a:t>Corrupt</a:t>
            </a:r>
          </a:p>
        </p:txBody>
      </p:sp>
      <p:sp>
        <p:nvSpPr>
          <p:cNvPr name="TextBox 12" id="12"/>
          <p:cNvSpPr txBox="true"/>
          <p:nvPr/>
        </p:nvSpPr>
        <p:spPr>
          <a:xfrm rot="0">
            <a:off x="7395271" y="2641869"/>
            <a:ext cx="2813386" cy="543942"/>
          </a:xfrm>
          <a:prstGeom prst="rect">
            <a:avLst/>
          </a:prstGeom>
        </p:spPr>
        <p:txBody>
          <a:bodyPr anchor="t" rtlCol="false" tIns="0" lIns="0" bIns="0" rIns="0">
            <a:spAutoFit/>
          </a:bodyPr>
          <a:lstStyle/>
          <a:p>
            <a:pPr algn="ctr">
              <a:lnSpc>
                <a:spcPts val="4395"/>
              </a:lnSpc>
            </a:pPr>
            <a:r>
              <a:rPr lang="en-US" sz="3544" spc="-14">
                <a:solidFill>
                  <a:srgbClr val="FFFFFF"/>
                </a:solidFill>
                <a:latin typeface="Tomorrow"/>
                <a:ea typeface="Tomorrow"/>
                <a:cs typeface="Tomorrow"/>
                <a:sym typeface="Tomorrow"/>
              </a:rPr>
              <a:t>Missing data</a:t>
            </a:r>
          </a:p>
        </p:txBody>
      </p:sp>
      <p:sp>
        <p:nvSpPr>
          <p:cNvPr name="TextBox 13" id="13"/>
          <p:cNvSpPr txBox="true"/>
          <p:nvPr/>
        </p:nvSpPr>
        <p:spPr>
          <a:xfrm rot="0">
            <a:off x="11177778" y="5999367"/>
            <a:ext cx="1414630" cy="543942"/>
          </a:xfrm>
          <a:prstGeom prst="rect">
            <a:avLst/>
          </a:prstGeom>
        </p:spPr>
        <p:txBody>
          <a:bodyPr anchor="t" rtlCol="false" tIns="0" lIns="0" bIns="0" rIns="0">
            <a:spAutoFit/>
          </a:bodyPr>
          <a:lstStyle/>
          <a:p>
            <a:pPr algn="ctr">
              <a:lnSpc>
                <a:spcPts val="4395"/>
              </a:lnSpc>
            </a:pPr>
            <a:r>
              <a:rPr lang="en-US" sz="3544" spc="-14">
                <a:solidFill>
                  <a:srgbClr val="FFFFFF"/>
                </a:solidFill>
                <a:latin typeface="Tomorrow"/>
                <a:ea typeface="Tomorrow"/>
                <a:cs typeface="Tomorrow"/>
                <a:sym typeface="Tomorrow"/>
              </a:rPr>
              <a:t>Noisy</a:t>
            </a:r>
          </a:p>
        </p:txBody>
      </p:sp>
      <p:sp>
        <p:nvSpPr>
          <p:cNvPr name="TextBox 14" id="14"/>
          <p:cNvSpPr txBox="true"/>
          <p:nvPr/>
        </p:nvSpPr>
        <p:spPr>
          <a:xfrm rot="0">
            <a:off x="14196207" y="2641869"/>
            <a:ext cx="1768746" cy="543942"/>
          </a:xfrm>
          <a:prstGeom prst="rect">
            <a:avLst/>
          </a:prstGeom>
        </p:spPr>
        <p:txBody>
          <a:bodyPr anchor="t" rtlCol="false" tIns="0" lIns="0" bIns="0" rIns="0">
            <a:spAutoFit/>
          </a:bodyPr>
          <a:lstStyle/>
          <a:p>
            <a:pPr algn="ctr">
              <a:lnSpc>
                <a:spcPts val="4395"/>
              </a:lnSpc>
            </a:pPr>
            <a:r>
              <a:rPr lang="en-US" sz="3544" spc="-14">
                <a:solidFill>
                  <a:srgbClr val="FFFFFF"/>
                </a:solidFill>
                <a:latin typeface="Tomorrow"/>
                <a:ea typeface="Tomorrow"/>
                <a:cs typeface="Tomorrow"/>
                <a:sym typeface="Tomorrow"/>
              </a:rPr>
              <a:t>Priority</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45450" y="4047568"/>
            <a:ext cx="9185895" cy="9607926"/>
          </a:xfrm>
          <a:custGeom>
            <a:avLst/>
            <a:gdLst/>
            <a:ahLst/>
            <a:cxnLst/>
            <a:rect r="r" b="b" t="t" l="l"/>
            <a:pathLst>
              <a:path h="9607926" w="9185895">
                <a:moveTo>
                  <a:pt x="0" y="0"/>
                </a:moveTo>
                <a:lnTo>
                  <a:pt x="9185895" y="0"/>
                </a:lnTo>
                <a:lnTo>
                  <a:pt x="9185895" y="9607926"/>
                </a:lnTo>
                <a:lnTo>
                  <a:pt x="0" y="9607926"/>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151551" y="1189673"/>
            <a:ext cx="13690966" cy="778644"/>
          </a:xfrm>
          <a:prstGeom prst="rect">
            <a:avLst/>
          </a:prstGeom>
        </p:spPr>
        <p:txBody>
          <a:bodyPr anchor="t" rtlCol="false" tIns="0" lIns="0" bIns="0" rIns="0">
            <a:spAutoFit/>
          </a:bodyPr>
          <a:lstStyle/>
          <a:p>
            <a:pPr algn="l">
              <a:lnSpc>
                <a:spcPts val="6161"/>
              </a:lnSpc>
            </a:pPr>
            <a:r>
              <a:rPr lang="en-US" sz="4969" spc="-19">
                <a:solidFill>
                  <a:srgbClr val="FFFFFF"/>
                </a:solidFill>
                <a:latin typeface="Tomorrow"/>
                <a:ea typeface="Tomorrow"/>
                <a:cs typeface="Tomorrow"/>
                <a:sym typeface="Tomorrow"/>
              </a:rPr>
              <a:t>Preprocessing techniques</a:t>
            </a:r>
          </a:p>
        </p:txBody>
      </p:sp>
      <p:sp>
        <p:nvSpPr>
          <p:cNvPr name="AutoShape 4" id="4"/>
          <p:cNvSpPr/>
          <p:nvPr/>
        </p:nvSpPr>
        <p:spPr>
          <a:xfrm>
            <a:off x="2028533" y="2239226"/>
            <a:ext cx="13813984" cy="0"/>
          </a:xfrm>
          <a:prstGeom prst="line">
            <a:avLst/>
          </a:prstGeom>
          <a:ln cap="flat" w="142875">
            <a:solidFill>
              <a:srgbClr val="FFFFFF"/>
            </a:solidFill>
            <a:prstDash val="solid"/>
            <a:headEnd type="none" len="sm" w="sm"/>
            <a:tailEnd type="none" len="sm" w="sm"/>
          </a:ln>
        </p:spPr>
      </p:sp>
      <p:sp>
        <p:nvSpPr>
          <p:cNvPr name="Freeform 5" id="5"/>
          <p:cNvSpPr/>
          <p:nvPr/>
        </p:nvSpPr>
        <p:spPr>
          <a:xfrm flipH="false" flipV="false" rot="-5400000">
            <a:off x="9747555" y="-2693324"/>
            <a:ext cx="9185895" cy="9607926"/>
          </a:xfrm>
          <a:custGeom>
            <a:avLst/>
            <a:gdLst/>
            <a:ahLst/>
            <a:cxnLst/>
            <a:rect r="r" b="b" t="t" l="l"/>
            <a:pathLst>
              <a:path h="9607926" w="9185895">
                <a:moveTo>
                  <a:pt x="0" y="0"/>
                </a:moveTo>
                <a:lnTo>
                  <a:pt x="9185895" y="0"/>
                </a:lnTo>
                <a:lnTo>
                  <a:pt x="9185895" y="9607926"/>
                </a:lnTo>
                <a:lnTo>
                  <a:pt x="0" y="9607926"/>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280464" y="3502856"/>
            <a:ext cx="5485900" cy="412832"/>
          </a:xfrm>
          <a:prstGeom prst="rect">
            <a:avLst/>
          </a:prstGeom>
        </p:spPr>
        <p:txBody>
          <a:bodyPr anchor="t" rtlCol="false" tIns="0" lIns="0" bIns="0" rIns="0">
            <a:spAutoFit/>
          </a:bodyPr>
          <a:lstStyle/>
          <a:p>
            <a:pPr algn="l">
              <a:lnSpc>
                <a:spcPts val="3495"/>
              </a:lnSpc>
            </a:pPr>
            <a:r>
              <a:rPr lang="en-US" sz="2184">
                <a:solidFill>
                  <a:srgbClr val="FFFFFF"/>
                </a:solidFill>
                <a:latin typeface="HK Grotesk"/>
                <a:ea typeface="HK Grotesk"/>
                <a:cs typeface="HK Grotesk"/>
                <a:sym typeface="HK Grotesk"/>
              </a:rPr>
              <a:t>Resized images from (512, 512) to (224, 224)</a:t>
            </a:r>
          </a:p>
        </p:txBody>
      </p:sp>
      <p:grpSp>
        <p:nvGrpSpPr>
          <p:cNvPr name="Group 7" id="7"/>
          <p:cNvGrpSpPr/>
          <p:nvPr/>
        </p:nvGrpSpPr>
        <p:grpSpPr>
          <a:xfrm rot="0">
            <a:off x="2785079" y="2577360"/>
            <a:ext cx="4476671" cy="744521"/>
            <a:chOff x="0" y="0"/>
            <a:chExt cx="5968894" cy="992695"/>
          </a:xfrm>
        </p:grpSpPr>
        <p:grpSp>
          <p:nvGrpSpPr>
            <p:cNvPr name="Group 8" id="8"/>
            <p:cNvGrpSpPr/>
            <p:nvPr/>
          </p:nvGrpSpPr>
          <p:grpSpPr>
            <a:xfrm rot="0">
              <a:off x="0" y="0"/>
              <a:ext cx="5968894" cy="992695"/>
              <a:chOff x="0" y="0"/>
              <a:chExt cx="890306" cy="148068"/>
            </a:xfrm>
          </p:grpSpPr>
          <p:sp>
            <p:nvSpPr>
              <p:cNvPr name="Freeform 9" id="9"/>
              <p:cNvSpPr/>
              <p:nvPr/>
            </p:nvSpPr>
            <p:spPr>
              <a:xfrm flipH="false" flipV="false" rot="0">
                <a:off x="0" y="0"/>
                <a:ext cx="890306" cy="148068"/>
              </a:xfrm>
              <a:custGeom>
                <a:avLst/>
                <a:gdLst/>
                <a:ahLst/>
                <a:cxnLst/>
                <a:rect r="r" b="b" t="t" l="l"/>
                <a:pathLst>
                  <a:path h="148068" w="890306">
                    <a:moveTo>
                      <a:pt x="8647" y="0"/>
                    </a:moveTo>
                    <a:lnTo>
                      <a:pt x="881659" y="0"/>
                    </a:lnTo>
                    <a:cubicBezTo>
                      <a:pt x="883952" y="0"/>
                      <a:pt x="886152" y="911"/>
                      <a:pt x="887773" y="2533"/>
                    </a:cubicBezTo>
                    <a:cubicBezTo>
                      <a:pt x="889395" y="4154"/>
                      <a:pt x="890306" y="6354"/>
                      <a:pt x="890306" y="8647"/>
                    </a:cubicBezTo>
                    <a:lnTo>
                      <a:pt x="890306" y="139421"/>
                    </a:lnTo>
                    <a:cubicBezTo>
                      <a:pt x="890306" y="141714"/>
                      <a:pt x="889395" y="143914"/>
                      <a:pt x="887773" y="145535"/>
                    </a:cubicBezTo>
                    <a:cubicBezTo>
                      <a:pt x="886152" y="147157"/>
                      <a:pt x="883952" y="148068"/>
                      <a:pt x="881659" y="148068"/>
                    </a:cubicBezTo>
                    <a:lnTo>
                      <a:pt x="8647" y="148068"/>
                    </a:lnTo>
                    <a:cubicBezTo>
                      <a:pt x="6354" y="148068"/>
                      <a:pt x="4154" y="147157"/>
                      <a:pt x="2533" y="145535"/>
                    </a:cubicBezTo>
                    <a:cubicBezTo>
                      <a:pt x="911" y="143914"/>
                      <a:pt x="0" y="141714"/>
                      <a:pt x="0" y="139421"/>
                    </a:cubicBezTo>
                    <a:lnTo>
                      <a:pt x="0" y="8647"/>
                    </a:lnTo>
                    <a:cubicBezTo>
                      <a:pt x="0" y="6354"/>
                      <a:pt x="911" y="4154"/>
                      <a:pt x="2533" y="2533"/>
                    </a:cubicBezTo>
                    <a:cubicBezTo>
                      <a:pt x="4154" y="911"/>
                      <a:pt x="6354" y="0"/>
                      <a:pt x="8647" y="0"/>
                    </a:cubicBezTo>
                    <a:close/>
                  </a:path>
                </a:pathLst>
              </a:custGeom>
              <a:solidFill>
                <a:srgbClr val="8C52FF"/>
              </a:solidFill>
              <a:ln w="19050" cap="sq">
                <a:solidFill>
                  <a:srgbClr val="FFFFFF"/>
                </a:solidFill>
                <a:prstDash val="solid"/>
                <a:miter/>
              </a:ln>
            </p:spPr>
          </p:sp>
          <p:sp>
            <p:nvSpPr>
              <p:cNvPr name="TextBox 10" id="10"/>
              <p:cNvSpPr txBox="true"/>
              <p:nvPr/>
            </p:nvSpPr>
            <p:spPr>
              <a:xfrm>
                <a:off x="0" y="-57150"/>
                <a:ext cx="890306" cy="205218"/>
              </a:xfrm>
              <a:prstGeom prst="rect">
                <a:avLst/>
              </a:prstGeom>
            </p:spPr>
            <p:txBody>
              <a:bodyPr anchor="ctr" rtlCol="false" tIns="50800" lIns="50800" bIns="50800" rIns="50800"/>
              <a:lstStyle/>
              <a:p>
                <a:pPr algn="ctr">
                  <a:lnSpc>
                    <a:spcPts val="3711"/>
                  </a:lnSpc>
                </a:pPr>
              </a:p>
            </p:txBody>
          </p:sp>
        </p:grpSp>
        <p:sp>
          <p:nvSpPr>
            <p:cNvPr name="TextBox 11" id="11"/>
            <p:cNvSpPr txBox="true"/>
            <p:nvPr/>
          </p:nvSpPr>
          <p:spPr>
            <a:xfrm rot="0">
              <a:off x="315125" y="157933"/>
              <a:ext cx="5436550" cy="657778"/>
            </a:xfrm>
            <a:prstGeom prst="rect">
              <a:avLst/>
            </a:prstGeom>
          </p:spPr>
          <p:txBody>
            <a:bodyPr anchor="t" rtlCol="false" tIns="0" lIns="0" bIns="0" rIns="0">
              <a:spAutoFit/>
            </a:bodyPr>
            <a:lstStyle/>
            <a:p>
              <a:pPr algn="ctr">
                <a:lnSpc>
                  <a:spcPts val="3941"/>
                </a:lnSpc>
              </a:pPr>
              <a:r>
                <a:rPr lang="en-US" sz="3178" spc="-12">
                  <a:solidFill>
                    <a:srgbClr val="FFFFFF"/>
                  </a:solidFill>
                  <a:latin typeface="Tomorrow"/>
                  <a:ea typeface="Tomorrow"/>
                  <a:cs typeface="Tomorrow"/>
                  <a:sym typeface="Tomorrow"/>
                </a:rPr>
                <a:t>Resize images</a:t>
              </a:r>
            </a:p>
          </p:txBody>
        </p:sp>
      </p:grpSp>
      <p:sp>
        <p:nvSpPr>
          <p:cNvPr name="Freeform 12" id="12"/>
          <p:cNvSpPr/>
          <p:nvPr/>
        </p:nvSpPr>
        <p:spPr>
          <a:xfrm flipH="false" flipV="false" rot="0">
            <a:off x="1028700" y="4115712"/>
            <a:ext cx="3018840" cy="3018840"/>
          </a:xfrm>
          <a:custGeom>
            <a:avLst/>
            <a:gdLst/>
            <a:ahLst/>
            <a:cxnLst/>
            <a:rect r="r" b="b" t="t" l="l"/>
            <a:pathLst>
              <a:path h="3018840" w="3018840">
                <a:moveTo>
                  <a:pt x="0" y="0"/>
                </a:moveTo>
                <a:lnTo>
                  <a:pt x="3018840" y="0"/>
                </a:lnTo>
                <a:lnTo>
                  <a:pt x="3018840" y="3018840"/>
                </a:lnTo>
                <a:lnTo>
                  <a:pt x="0" y="3018840"/>
                </a:lnTo>
                <a:lnTo>
                  <a:pt x="0" y="0"/>
                </a:lnTo>
                <a:close/>
              </a:path>
            </a:pathLst>
          </a:custGeom>
          <a:blipFill>
            <a:blip r:embed="rId4"/>
            <a:stretch>
              <a:fillRect l="0" t="0" r="0" b="0"/>
            </a:stretch>
          </a:blipFill>
        </p:spPr>
      </p:sp>
      <p:sp>
        <p:nvSpPr>
          <p:cNvPr name="Freeform 13" id="13"/>
          <p:cNvSpPr/>
          <p:nvPr/>
        </p:nvSpPr>
        <p:spPr>
          <a:xfrm flipH="false" flipV="false" rot="0">
            <a:off x="5282620" y="6703586"/>
            <a:ext cx="3018840" cy="3018840"/>
          </a:xfrm>
          <a:custGeom>
            <a:avLst/>
            <a:gdLst/>
            <a:ahLst/>
            <a:cxnLst/>
            <a:rect r="r" b="b" t="t" l="l"/>
            <a:pathLst>
              <a:path h="3018840" w="3018840">
                <a:moveTo>
                  <a:pt x="0" y="0"/>
                </a:moveTo>
                <a:lnTo>
                  <a:pt x="3018840" y="0"/>
                </a:lnTo>
                <a:lnTo>
                  <a:pt x="3018840" y="3018840"/>
                </a:lnTo>
                <a:lnTo>
                  <a:pt x="0" y="3018840"/>
                </a:lnTo>
                <a:lnTo>
                  <a:pt x="0" y="0"/>
                </a:lnTo>
                <a:close/>
              </a:path>
            </a:pathLst>
          </a:custGeom>
          <a:blipFill>
            <a:blip r:embed="rId5"/>
            <a:stretch>
              <a:fillRect l="0" t="0" r="0" b="0"/>
            </a:stretch>
          </a:blipFill>
        </p:spPr>
      </p:sp>
      <p:sp>
        <p:nvSpPr>
          <p:cNvPr name="Freeform 14" id="14"/>
          <p:cNvSpPr/>
          <p:nvPr/>
        </p:nvSpPr>
        <p:spPr>
          <a:xfrm flipH="false" flipV="false" rot="2169154">
            <a:off x="4293785" y="5271624"/>
            <a:ext cx="1977669" cy="707017"/>
          </a:xfrm>
          <a:custGeom>
            <a:avLst/>
            <a:gdLst/>
            <a:ahLst/>
            <a:cxnLst/>
            <a:rect r="r" b="b" t="t" l="l"/>
            <a:pathLst>
              <a:path h="707017" w="1977669">
                <a:moveTo>
                  <a:pt x="0" y="0"/>
                </a:moveTo>
                <a:lnTo>
                  <a:pt x="1977669" y="0"/>
                </a:lnTo>
                <a:lnTo>
                  <a:pt x="1977669" y="707017"/>
                </a:lnTo>
                <a:lnTo>
                  <a:pt x="0" y="7070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4436903" y="4487187"/>
            <a:ext cx="3864556" cy="258255"/>
          </a:xfrm>
          <a:prstGeom prst="rect">
            <a:avLst/>
          </a:prstGeom>
        </p:spPr>
        <p:txBody>
          <a:bodyPr anchor="t" rtlCol="false" tIns="0" lIns="0" bIns="0" rIns="0">
            <a:spAutoFit/>
          </a:bodyPr>
          <a:lstStyle/>
          <a:p>
            <a:pPr algn="ctr">
              <a:lnSpc>
                <a:spcPts val="2034"/>
              </a:lnSpc>
              <a:spcBef>
                <a:spcPct val="0"/>
              </a:spcBef>
            </a:pPr>
            <a:r>
              <a:rPr lang="en-US" sz="1453" spc="-5">
                <a:solidFill>
                  <a:srgbClr val="FFFFFF"/>
                </a:solidFill>
                <a:latin typeface="Tomorrow"/>
                <a:ea typeface="Tomorrow"/>
                <a:cs typeface="Tomorrow"/>
                <a:sym typeface="Tomorrow"/>
              </a:rPr>
              <a:t>    image = tf.image.resize(image, (224, 224)) </a:t>
            </a:r>
          </a:p>
        </p:txBody>
      </p:sp>
      <p:grpSp>
        <p:nvGrpSpPr>
          <p:cNvPr name="Group 16" id="16"/>
          <p:cNvGrpSpPr/>
          <p:nvPr/>
        </p:nvGrpSpPr>
        <p:grpSpPr>
          <a:xfrm rot="0">
            <a:off x="10732318" y="2577360"/>
            <a:ext cx="4476671" cy="744521"/>
            <a:chOff x="0" y="0"/>
            <a:chExt cx="5968894" cy="992695"/>
          </a:xfrm>
        </p:grpSpPr>
        <p:grpSp>
          <p:nvGrpSpPr>
            <p:cNvPr name="Group 17" id="17"/>
            <p:cNvGrpSpPr/>
            <p:nvPr/>
          </p:nvGrpSpPr>
          <p:grpSpPr>
            <a:xfrm rot="0">
              <a:off x="0" y="0"/>
              <a:ext cx="5968894" cy="992695"/>
              <a:chOff x="0" y="0"/>
              <a:chExt cx="890306" cy="148068"/>
            </a:xfrm>
          </p:grpSpPr>
          <p:sp>
            <p:nvSpPr>
              <p:cNvPr name="Freeform 18" id="18"/>
              <p:cNvSpPr/>
              <p:nvPr/>
            </p:nvSpPr>
            <p:spPr>
              <a:xfrm flipH="false" flipV="false" rot="0">
                <a:off x="0" y="0"/>
                <a:ext cx="890306" cy="148068"/>
              </a:xfrm>
              <a:custGeom>
                <a:avLst/>
                <a:gdLst/>
                <a:ahLst/>
                <a:cxnLst/>
                <a:rect r="r" b="b" t="t" l="l"/>
                <a:pathLst>
                  <a:path h="148068" w="890306">
                    <a:moveTo>
                      <a:pt x="8647" y="0"/>
                    </a:moveTo>
                    <a:lnTo>
                      <a:pt x="881659" y="0"/>
                    </a:lnTo>
                    <a:cubicBezTo>
                      <a:pt x="883952" y="0"/>
                      <a:pt x="886152" y="911"/>
                      <a:pt x="887773" y="2533"/>
                    </a:cubicBezTo>
                    <a:cubicBezTo>
                      <a:pt x="889395" y="4154"/>
                      <a:pt x="890306" y="6354"/>
                      <a:pt x="890306" y="8647"/>
                    </a:cubicBezTo>
                    <a:lnTo>
                      <a:pt x="890306" y="139421"/>
                    </a:lnTo>
                    <a:cubicBezTo>
                      <a:pt x="890306" y="141714"/>
                      <a:pt x="889395" y="143914"/>
                      <a:pt x="887773" y="145535"/>
                    </a:cubicBezTo>
                    <a:cubicBezTo>
                      <a:pt x="886152" y="147157"/>
                      <a:pt x="883952" y="148068"/>
                      <a:pt x="881659" y="148068"/>
                    </a:cubicBezTo>
                    <a:lnTo>
                      <a:pt x="8647" y="148068"/>
                    </a:lnTo>
                    <a:cubicBezTo>
                      <a:pt x="6354" y="148068"/>
                      <a:pt x="4154" y="147157"/>
                      <a:pt x="2533" y="145535"/>
                    </a:cubicBezTo>
                    <a:cubicBezTo>
                      <a:pt x="911" y="143914"/>
                      <a:pt x="0" y="141714"/>
                      <a:pt x="0" y="139421"/>
                    </a:cubicBezTo>
                    <a:lnTo>
                      <a:pt x="0" y="8647"/>
                    </a:lnTo>
                    <a:cubicBezTo>
                      <a:pt x="0" y="6354"/>
                      <a:pt x="911" y="4154"/>
                      <a:pt x="2533" y="2533"/>
                    </a:cubicBezTo>
                    <a:cubicBezTo>
                      <a:pt x="4154" y="911"/>
                      <a:pt x="6354" y="0"/>
                      <a:pt x="8647" y="0"/>
                    </a:cubicBezTo>
                    <a:close/>
                  </a:path>
                </a:pathLst>
              </a:custGeom>
              <a:solidFill>
                <a:srgbClr val="8C52FF"/>
              </a:solidFill>
              <a:ln w="19050" cap="sq">
                <a:solidFill>
                  <a:srgbClr val="FFFFFF"/>
                </a:solidFill>
                <a:prstDash val="solid"/>
                <a:miter/>
              </a:ln>
            </p:spPr>
          </p:sp>
          <p:sp>
            <p:nvSpPr>
              <p:cNvPr name="TextBox 19" id="19"/>
              <p:cNvSpPr txBox="true"/>
              <p:nvPr/>
            </p:nvSpPr>
            <p:spPr>
              <a:xfrm>
                <a:off x="0" y="-57150"/>
                <a:ext cx="890306" cy="205218"/>
              </a:xfrm>
              <a:prstGeom prst="rect">
                <a:avLst/>
              </a:prstGeom>
            </p:spPr>
            <p:txBody>
              <a:bodyPr anchor="ctr" rtlCol="false" tIns="50800" lIns="50800" bIns="50800" rIns="50800"/>
              <a:lstStyle/>
              <a:p>
                <a:pPr algn="ctr">
                  <a:lnSpc>
                    <a:spcPts val="3711"/>
                  </a:lnSpc>
                </a:pPr>
              </a:p>
            </p:txBody>
          </p:sp>
        </p:grpSp>
        <p:sp>
          <p:nvSpPr>
            <p:cNvPr name="TextBox 20" id="20"/>
            <p:cNvSpPr txBox="true"/>
            <p:nvPr/>
          </p:nvSpPr>
          <p:spPr>
            <a:xfrm rot="0">
              <a:off x="315125" y="157933"/>
              <a:ext cx="5436550" cy="657778"/>
            </a:xfrm>
            <a:prstGeom prst="rect">
              <a:avLst/>
            </a:prstGeom>
          </p:spPr>
          <p:txBody>
            <a:bodyPr anchor="t" rtlCol="false" tIns="0" lIns="0" bIns="0" rIns="0">
              <a:spAutoFit/>
            </a:bodyPr>
            <a:lstStyle/>
            <a:p>
              <a:pPr algn="ctr">
                <a:lnSpc>
                  <a:spcPts val="3941"/>
                </a:lnSpc>
              </a:pPr>
              <a:r>
                <a:rPr lang="en-US" sz="3178" spc="-12">
                  <a:solidFill>
                    <a:srgbClr val="FFFFFF"/>
                  </a:solidFill>
                  <a:latin typeface="Tomorrow"/>
                  <a:ea typeface="Tomorrow"/>
                  <a:cs typeface="Tomorrow"/>
                  <a:sym typeface="Tomorrow"/>
                </a:rPr>
                <a:t>Normalizing</a:t>
              </a:r>
            </a:p>
          </p:txBody>
        </p:sp>
      </p:grpSp>
      <p:sp>
        <p:nvSpPr>
          <p:cNvPr name="TextBox 21" id="21"/>
          <p:cNvSpPr txBox="true"/>
          <p:nvPr/>
        </p:nvSpPr>
        <p:spPr>
          <a:xfrm rot="0">
            <a:off x="10227703" y="3502856"/>
            <a:ext cx="5485900" cy="412832"/>
          </a:xfrm>
          <a:prstGeom prst="rect">
            <a:avLst/>
          </a:prstGeom>
        </p:spPr>
        <p:txBody>
          <a:bodyPr anchor="t" rtlCol="false" tIns="0" lIns="0" bIns="0" rIns="0">
            <a:spAutoFit/>
          </a:bodyPr>
          <a:lstStyle/>
          <a:p>
            <a:pPr algn="ctr">
              <a:lnSpc>
                <a:spcPts val="3495"/>
              </a:lnSpc>
            </a:pPr>
            <a:r>
              <a:rPr lang="en-US" sz="2184">
                <a:solidFill>
                  <a:srgbClr val="FFFFFF"/>
                </a:solidFill>
                <a:latin typeface="HK Grotesk"/>
                <a:ea typeface="HK Grotesk"/>
                <a:cs typeface="HK Grotesk"/>
                <a:sym typeface="HK Grotesk"/>
              </a:rPr>
              <a:t>Normalize from [0, 255] to [-1, 1]</a:t>
            </a:r>
          </a:p>
        </p:txBody>
      </p:sp>
      <p:grpSp>
        <p:nvGrpSpPr>
          <p:cNvPr name="Group 22" id="22"/>
          <p:cNvGrpSpPr/>
          <p:nvPr/>
        </p:nvGrpSpPr>
        <p:grpSpPr>
          <a:xfrm rot="0">
            <a:off x="10414547" y="5625132"/>
            <a:ext cx="5112213" cy="1217194"/>
            <a:chOff x="0" y="0"/>
            <a:chExt cx="6816284" cy="1622925"/>
          </a:xfrm>
        </p:grpSpPr>
        <p:sp>
          <p:nvSpPr>
            <p:cNvPr name="Freeform 23" id="23"/>
            <p:cNvSpPr/>
            <p:nvPr/>
          </p:nvSpPr>
          <p:spPr>
            <a:xfrm flipH="false" flipV="false" rot="0">
              <a:off x="0" y="0"/>
              <a:ext cx="6816284" cy="1622925"/>
            </a:xfrm>
            <a:custGeom>
              <a:avLst/>
              <a:gdLst/>
              <a:ahLst/>
              <a:cxnLst/>
              <a:rect r="r" b="b" t="t" l="l"/>
              <a:pathLst>
                <a:path h="1622925" w="6816284">
                  <a:moveTo>
                    <a:pt x="0" y="0"/>
                  </a:moveTo>
                  <a:lnTo>
                    <a:pt x="6816284" y="0"/>
                  </a:lnTo>
                  <a:lnTo>
                    <a:pt x="6816284" y="1622925"/>
                  </a:lnTo>
                  <a:lnTo>
                    <a:pt x="0" y="16229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39329" y="6275070"/>
            <a:ext cx="7219405" cy="7551089"/>
          </a:xfrm>
          <a:custGeom>
            <a:avLst/>
            <a:gdLst/>
            <a:ahLst/>
            <a:cxnLst/>
            <a:rect r="r" b="b" t="t" l="l"/>
            <a:pathLst>
              <a:path h="7551089" w="7219405">
                <a:moveTo>
                  <a:pt x="0" y="0"/>
                </a:moveTo>
                <a:lnTo>
                  <a:pt x="7219405" y="0"/>
                </a:lnTo>
                <a:lnTo>
                  <a:pt x="7219405" y="7551089"/>
                </a:lnTo>
                <a:lnTo>
                  <a:pt x="0" y="7551089"/>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9747555" y="-2693324"/>
            <a:ext cx="9185895" cy="9607926"/>
          </a:xfrm>
          <a:custGeom>
            <a:avLst/>
            <a:gdLst/>
            <a:ahLst/>
            <a:cxnLst/>
            <a:rect r="r" b="b" t="t" l="l"/>
            <a:pathLst>
              <a:path h="9607926" w="9185895">
                <a:moveTo>
                  <a:pt x="0" y="0"/>
                </a:moveTo>
                <a:lnTo>
                  <a:pt x="9185895" y="0"/>
                </a:lnTo>
                <a:lnTo>
                  <a:pt x="9185895" y="9607926"/>
                </a:lnTo>
                <a:lnTo>
                  <a:pt x="0" y="9607926"/>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2604181" y="4232867"/>
            <a:ext cx="4389138" cy="586507"/>
            <a:chOff x="0" y="0"/>
            <a:chExt cx="891054" cy="119069"/>
          </a:xfrm>
        </p:grpSpPr>
        <p:sp>
          <p:nvSpPr>
            <p:cNvPr name="Freeform 5" id="5"/>
            <p:cNvSpPr/>
            <p:nvPr/>
          </p:nvSpPr>
          <p:spPr>
            <a:xfrm flipH="false" flipV="false" rot="0">
              <a:off x="0" y="0"/>
              <a:ext cx="891054" cy="119069"/>
            </a:xfrm>
            <a:custGeom>
              <a:avLst/>
              <a:gdLst/>
              <a:ahLst/>
              <a:cxnLst/>
              <a:rect r="r" b="b" t="t" l="l"/>
              <a:pathLst>
                <a:path h="119069" w="891054">
                  <a:moveTo>
                    <a:pt x="8819" y="0"/>
                  </a:moveTo>
                  <a:lnTo>
                    <a:pt x="882234" y="0"/>
                  </a:lnTo>
                  <a:cubicBezTo>
                    <a:pt x="887105" y="0"/>
                    <a:pt x="891054" y="3949"/>
                    <a:pt x="891054" y="8819"/>
                  </a:cubicBezTo>
                  <a:lnTo>
                    <a:pt x="891054" y="110249"/>
                  </a:lnTo>
                  <a:cubicBezTo>
                    <a:pt x="891054" y="115120"/>
                    <a:pt x="887105" y="119069"/>
                    <a:pt x="882234" y="119069"/>
                  </a:cubicBezTo>
                  <a:lnTo>
                    <a:pt x="8819" y="119069"/>
                  </a:lnTo>
                  <a:cubicBezTo>
                    <a:pt x="3949" y="119069"/>
                    <a:pt x="0" y="115120"/>
                    <a:pt x="0" y="110249"/>
                  </a:cubicBezTo>
                  <a:lnTo>
                    <a:pt x="0" y="8819"/>
                  </a:lnTo>
                  <a:cubicBezTo>
                    <a:pt x="0" y="3949"/>
                    <a:pt x="3949" y="0"/>
                    <a:pt x="8819" y="0"/>
                  </a:cubicBezTo>
                  <a:close/>
                </a:path>
              </a:pathLst>
            </a:custGeom>
            <a:solidFill>
              <a:srgbClr val="8C52FF"/>
            </a:solidFill>
            <a:ln w="19050" cap="sq">
              <a:solidFill>
                <a:srgbClr val="FFFFFF"/>
              </a:solidFill>
              <a:prstDash val="solid"/>
              <a:miter/>
            </a:ln>
          </p:spPr>
        </p:sp>
        <p:sp>
          <p:nvSpPr>
            <p:cNvPr name="TextBox 6" id="6"/>
            <p:cNvSpPr txBox="true"/>
            <p:nvPr/>
          </p:nvSpPr>
          <p:spPr>
            <a:xfrm>
              <a:off x="0" y="-57150"/>
              <a:ext cx="891054" cy="176219"/>
            </a:xfrm>
            <a:prstGeom prst="rect">
              <a:avLst/>
            </a:prstGeom>
          </p:spPr>
          <p:txBody>
            <a:bodyPr anchor="ctr" rtlCol="false" tIns="65904" lIns="65904" bIns="65904" rIns="65904"/>
            <a:lstStyle/>
            <a:p>
              <a:pPr algn="ctr">
                <a:lnSpc>
                  <a:spcPts val="3711"/>
                </a:lnSpc>
              </a:pPr>
            </a:p>
          </p:txBody>
        </p:sp>
      </p:grpSp>
      <p:sp>
        <p:nvSpPr>
          <p:cNvPr name="TextBox 7" id="7"/>
          <p:cNvSpPr txBox="true"/>
          <p:nvPr/>
        </p:nvSpPr>
        <p:spPr>
          <a:xfrm rot="0">
            <a:off x="12785338" y="4314282"/>
            <a:ext cx="4078821" cy="341221"/>
          </a:xfrm>
          <a:prstGeom prst="rect">
            <a:avLst/>
          </a:prstGeom>
        </p:spPr>
        <p:txBody>
          <a:bodyPr anchor="t" rtlCol="false" tIns="0" lIns="0" bIns="0" rIns="0">
            <a:spAutoFit/>
          </a:bodyPr>
          <a:lstStyle/>
          <a:p>
            <a:pPr algn="ctr">
              <a:lnSpc>
                <a:spcPts val="2734"/>
              </a:lnSpc>
            </a:pPr>
            <a:r>
              <a:rPr lang="en-US" sz="2205" spc="-8">
                <a:solidFill>
                  <a:srgbClr val="FFFFFF"/>
                </a:solidFill>
                <a:latin typeface="Tomorrow"/>
                <a:ea typeface="Tomorrow"/>
                <a:cs typeface="Tomorrow"/>
                <a:sym typeface="Tomorrow"/>
              </a:rPr>
              <a:t>weights='imagenet'</a:t>
            </a:r>
          </a:p>
        </p:txBody>
      </p:sp>
      <p:grpSp>
        <p:nvGrpSpPr>
          <p:cNvPr name="Group 8" id="8"/>
          <p:cNvGrpSpPr/>
          <p:nvPr/>
        </p:nvGrpSpPr>
        <p:grpSpPr>
          <a:xfrm rot="0">
            <a:off x="12604181" y="5227156"/>
            <a:ext cx="4389138" cy="586507"/>
            <a:chOff x="0" y="0"/>
            <a:chExt cx="891054" cy="119069"/>
          </a:xfrm>
        </p:grpSpPr>
        <p:sp>
          <p:nvSpPr>
            <p:cNvPr name="Freeform 9" id="9"/>
            <p:cNvSpPr/>
            <p:nvPr/>
          </p:nvSpPr>
          <p:spPr>
            <a:xfrm flipH="false" flipV="false" rot="0">
              <a:off x="0" y="0"/>
              <a:ext cx="891054" cy="119069"/>
            </a:xfrm>
            <a:custGeom>
              <a:avLst/>
              <a:gdLst/>
              <a:ahLst/>
              <a:cxnLst/>
              <a:rect r="r" b="b" t="t" l="l"/>
              <a:pathLst>
                <a:path h="119069" w="891054">
                  <a:moveTo>
                    <a:pt x="8819" y="0"/>
                  </a:moveTo>
                  <a:lnTo>
                    <a:pt x="882234" y="0"/>
                  </a:lnTo>
                  <a:cubicBezTo>
                    <a:pt x="887105" y="0"/>
                    <a:pt x="891054" y="3949"/>
                    <a:pt x="891054" y="8819"/>
                  </a:cubicBezTo>
                  <a:lnTo>
                    <a:pt x="891054" y="110249"/>
                  </a:lnTo>
                  <a:cubicBezTo>
                    <a:pt x="891054" y="115120"/>
                    <a:pt x="887105" y="119069"/>
                    <a:pt x="882234" y="119069"/>
                  </a:cubicBezTo>
                  <a:lnTo>
                    <a:pt x="8819" y="119069"/>
                  </a:lnTo>
                  <a:cubicBezTo>
                    <a:pt x="3949" y="119069"/>
                    <a:pt x="0" y="115120"/>
                    <a:pt x="0" y="110249"/>
                  </a:cubicBezTo>
                  <a:lnTo>
                    <a:pt x="0" y="8819"/>
                  </a:lnTo>
                  <a:cubicBezTo>
                    <a:pt x="0" y="3949"/>
                    <a:pt x="3949" y="0"/>
                    <a:pt x="8819" y="0"/>
                  </a:cubicBezTo>
                  <a:close/>
                </a:path>
              </a:pathLst>
            </a:custGeom>
            <a:solidFill>
              <a:srgbClr val="8C52FF"/>
            </a:solidFill>
            <a:ln w="19050" cap="sq">
              <a:solidFill>
                <a:srgbClr val="FFFFFF"/>
              </a:solidFill>
              <a:prstDash val="solid"/>
              <a:miter/>
            </a:ln>
          </p:spPr>
        </p:sp>
        <p:sp>
          <p:nvSpPr>
            <p:cNvPr name="TextBox 10" id="10"/>
            <p:cNvSpPr txBox="true"/>
            <p:nvPr/>
          </p:nvSpPr>
          <p:spPr>
            <a:xfrm>
              <a:off x="0" y="-57150"/>
              <a:ext cx="891054" cy="176219"/>
            </a:xfrm>
            <a:prstGeom prst="rect">
              <a:avLst/>
            </a:prstGeom>
          </p:spPr>
          <p:txBody>
            <a:bodyPr anchor="ctr" rtlCol="false" tIns="65904" lIns="65904" bIns="65904" rIns="65904"/>
            <a:lstStyle/>
            <a:p>
              <a:pPr algn="ctr">
                <a:lnSpc>
                  <a:spcPts val="3711"/>
                </a:lnSpc>
              </a:pPr>
            </a:p>
          </p:txBody>
        </p:sp>
      </p:grpSp>
      <p:sp>
        <p:nvSpPr>
          <p:cNvPr name="TextBox 11" id="11"/>
          <p:cNvSpPr txBox="true"/>
          <p:nvPr/>
        </p:nvSpPr>
        <p:spPr>
          <a:xfrm rot="0">
            <a:off x="12785338" y="5308571"/>
            <a:ext cx="4078821" cy="341167"/>
          </a:xfrm>
          <a:prstGeom prst="rect">
            <a:avLst/>
          </a:prstGeom>
        </p:spPr>
        <p:txBody>
          <a:bodyPr anchor="t" rtlCol="false" tIns="0" lIns="0" bIns="0" rIns="0">
            <a:spAutoFit/>
          </a:bodyPr>
          <a:lstStyle/>
          <a:p>
            <a:pPr algn="ctr">
              <a:lnSpc>
                <a:spcPts val="2734"/>
              </a:lnSpc>
            </a:pPr>
            <a:r>
              <a:rPr lang="en-US" sz="2205" spc="-8">
                <a:solidFill>
                  <a:srgbClr val="FFFFFF"/>
                </a:solidFill>
                <a:latin typeface="Tomorrow"/>
                <a:ea typeface="Tomorrow"/>
                <a:cs typeface="Tomorrow"/>
                <a:sym typeface="Tomorrow"/>
              </a:rPr>
              <a:t>include_top = False</a:t>
            </a:r>
          </a:p>
        </p:txBody>
      </p:sp>
      <p:grpSp>
        <p:nvGrpSpPr>
          <p:cNvPr name="Group 12" id="12"/>
          <p:cNvGrpSpPr/>
          <p:nvPr/>
        </p:nvGrpSpPr>
        <p:grpSpPr>
          <a:xfrm rot="0">
            <a:off x="12604181" y="6221445"/>
            <a:ext cx="4389138" cy="586507"/>
            <a:chOff x="0" y="0"/>
            <a:chExt cx="891054" cy="119069"/>
          </a:xfrm>
        </p:grpSpPr>
        <p:sp>
          <p:nvSpPr>
            <p:cNvPr name="Freeform 13" id="13"/>
            <p:cNvSpPr/>
            <p:nvPr/>
          </p:nvSpPr>
          <p:spPr>
            <a:xfrm flipH="false" flipV="false" rot="0">
              <a:off x="0" y="0"/>
              <a:ext cx="891054" cy="119069"/>
            </a:xfrm>
            <a:custGeom>
              <a:avLst/>
              <a:gdLst/>
              <a:ahLst/>
              <a:cxnLst/>
              <a:rect r="r" b="b" t="t" l="l"/>
              <a:pathLst>
                <a:path h="119069" w="891054">
                  <a:moveTo>
                    <a:pt x="8819" y="0"/>
                  </a:moveTo>
                  <a:lnTo>
                    <a:pt x="882234" y="0"/>
                  </a:lnTo>
                  <a:cubicBezTo>
                    <a:pt x="887105" y="0"/>
                    <a:pt x="891054" y="3949"/>
                    <a:pt x="891054" y="8819"/>
                  </a:cubicBezTo>
                  <a:lnTo>
                    <a:pt x="891054" y="110249"/>
                  </a:lnTo>
                  <a:cubicBezTo>
                    <a:pt x="891054" y="115120"/>
                    <a:pt x="887105" y="119069"/>
                    <a:pt x="882234" y="119069"/>
                  </a:cubicBezTo>
                  <a:lnTo>
                    <a:pt x="8819" y="119069"/>
                  </a:lnTo>
                  <a:cubicBezTo>
                    <a:pt x="3949" y="119069"/>
                    <a:pt x="0" y="115120"/>
                    <a:pt x="0" y="110249"/>
                  </a:cubicBezTo>
                  <a:lnTo>
                    <a:pt x="0" y="8819"/>
                  </a:lnTo>
                  <a:cubicBezTo>
                    <a:pt x="0" y="3949"/>
                    <a:pt x="3949" y="0"/>
                    <a:pt x="8819" y="0"/>
                  </a:cubicBezTo>
                  <a:close/>
                </a:path>
              </a:pathLst>
            </a:custGeom>
            <a:solidFill>
              <a:srgbClr val="8C52FF"/>
            </a:solidFill>
            <a:ln w="19050" cap="sq">
              <a:solidFill>
                <a:srgbClr val="FFFFFF"/>
              </a:solidFill>
              <a:prstDash val="solid"/>
              <a:miter/>
            </a:ln>
          </p:spPr>
        </p:sp>
        <p:sp>
          <p:nvSpPr>
            <p:cNvPr name="TextBox 14" id="14"/>
            <p:cNvSpPr txBox="true"/>
            <p:nvPr/>
          </p:nvSpPr>
          <p:spPr>
            <a:xfrm>
              <a:off x="0" y="-57150"/>
              <a:ext cx="891054" cy="176219"/>
            </a:xfrm>
            <a:prstGeom prst="rect">
              <a:avLst/>
            </a:prstGeom>
          </p:spPr>
          <p:txBody>
            <a:bodyPr anchor="ctr" rtlCol="false" tIns="65904" lIns="65904" bIns="65904" rIns="65904"/>
            <a:lstStyle/>
            <a:p>
              <a:pPr algn="ctr">
                <a:lnSpc>
                  <a:spcPts val="3711"/>
                </a:lnSpc>
              </a:pPr>
            </a:p>
          </p:txBody>
        </p:sp>
      </p:grpSp>
      <p:sp>
        <p:nvSpPr>
          <p:cNvPr name="TextBox 15" id="15"/>
          <p:cNvSpPr txBox="true"/>
          <p:nvPr/>
        </p:nvSpPr>
        <p:spPr>
          <a:xfrm rot="0">
            <a:off x="12785338" y="6302860"/>
            <a:ext cx="4078821" cy="341167"/>
          </a:xfrm>
          <a:prstGeom prst="rect">
            <a:avLst/>
          </a:prstGeom>
        </p:spPr>
        <p:txBody>
          <a:bodyPr anchor="t" rtlCol="false" tIns="0" lIns="0" bIns="0" rIns="0">
            <a:spAutoFit/>
          </a:bodyPr>
          <a:lstStyle/>
          <a:p>
            <a:pPr algn="ctr">
              <a:lnSpc>
                <a:spcPts val="2734"/>
              </a:lnSpc>
            </a:pPr>
            <a:r>
              <a:rPr lang="en-US" sz="2205" spc="-8">
                <a:solidFill>
                  <a:srgbClr val="FFFFFF"/>
                </a:solidFill>
                <a:latin typeface="Tomorrow"/>
                <a:ea typeface="Tomorrow"/>
                <a:cs typeface="Tomorrow"/>
                <a:sym typeface="Tomorrow"/>
              </a:rPr>
              <a:t>alpha = 0.35</a:t>
            </a:r>
          </a:p>
        </p:txBody>
      </p:sp>
      <p:grpSp>
        <p:nvGrpSpPr>
          <p:cNvPr name="Group 16" id="16"/>
          <p:cNvGrpSpPr/>
          <p:nvPr/>
        </p:nvGrpSpPr>
        <p:grpSpPr>
          <a:xfrm rot="0">
            <a:off x="12604181" y="7215734"/>
            <a:ext cx="4389138" cy="586507"/>
            <a:chOff x="0" y="0"/>
            <a:chExt cx="891054" cy="119069"/>
          </a:xfrm>
        </p:grpSpPr>
        <p:sp>
          <p:nvSpPr>
            <p:cNvPr name="Freeform 17" id="17"/>
            <p:cNvSpPr/>
            <p:nvPr/>
          </p:nvSpPr>
          <p:spPr>
            <a:xfrm flipH="false" flipV="false" rot="0">
              <a:off x="0" y="0"/>
              <a:ext cx="891054" cy="119069"/>
            </a:xfrm>
            <a:custGeom>
              <a:avLst/>
              <a:gdLst/>
              <a:ahLst/>
              <a:cxnLst/>
              <a:rect r="r" b="b" t="t" l="l"/>
              <a:pathLst>
                <a:path h="119069" w="891054">
                  <a:moveTo>
                    <a:pt x="8819" y="0"/>
                  </a:moveTo>
                  <a:lnTo>
                    <a:pt x="882234" y="0"/>
                  </a:lnTo>
                  <a:cubicBezTo>
                    <a:pt x="887105" y="0"/>
                    <a:pt x="891054" y="3949"/>
                    <a:pt x="891054" y="8819"/>
                  </a:cubicBezTo>
                  <a:lnTo>
                    <a:pt x="891054" y="110249"/>
                  </a:lnTo>
                  <a:cubicBezTo>
                    <a:pt x="891054" y="115120"/>
                    <a:pt x="887105" y="119069"/>
                    <a:pt x="882234" y="119069"/>
                  </a:cubicBezTo>
                  <a:lnTo>
                    <a:pt x="8819" y="119069"/>
                  </a:lnTo>
                  <a:cubicBezTo>
                    <a:pt x="3949" y="119069"/>
                    <a:pt x="0" y="115120"/>
                    <a:pt x="0" y="110249"/>
                  </a:cubicBezTo>
                  <a:lnTo>
                    <a:pt x="0" y="8819"/>
                  </a:lnTo>
                  <a:cubicBezTo>
                    <a:pt x="0" y="3949"/>
                    <a:pt x="3949" y="0"/>
                    <a:pt x="8819" y="0"/>
                  </a:cubicBezTo>
                  <a:close/>
                </a:path>
              </a:pathLst>
            </a:custGeom>
            <a:solidFill>
              <a:srgbClr val="8C52FF"/>
            </a:solidFill>
            <a:ln w="19050" cap="sq">
              <a:solidFill>
                <a:srgbClr val="FFFFFF"/>
              </a:solidFill>
              <a:prstDash val="solid"/>
              <a:miter/>
            </a:ln>
          </p:spPr>
        </p:sp>
        <p:sp>
          <p:nvSpPr>
            <p:cNvPr name="TextBox 18" id="18"/>
            <p:cNvSpPr txBox="true"/>
            <p:nvPr/>
          </p:nvSpPr>
          <p:spPr>
            <a:xfrm>
              <a:off x="0" y="-57150"/>
              <a:ext cx="891054" cy="176219"/>
            </a:xfrm>
            <a:prstGeom prst="rect">
              <a:avLst/>
            </a:prstGeom>
          </p:spPr>
          <p:txBody>
            <a:bodyPr anchor="ctr" rtlCol="false" tIns="65904" lIns="65904" bIns="65904" rIns="65904"/>
            <a:lstStyle/>
            <a:p>
              <a:pPr algn="ctr">
                <a:lnSpc>
                  <a:spcPts val="3711"/>
                </a:lnSpc>
              </a:pPr>
            </a:p>
          </p:txBody>
        </p:sp>
      </p:grpSp>
      <p:sp>
        <p:nvSpPr>
          <p:cNvPr name="TextBox 19" id="19"/>
          <p:cNvSpPr txBox="true"/>
          <p:nvPr/>
        </p:nvSpPr>
        <p:spPr>
          <a:xfrm rot="0">
            <a:off x="12785338" y="7297148"/>
            <a:ext cx="4078821" cy="341167"/>
          </a:xfrm>
          <a:prstGeom prst="rect">
            <a:avLst/>
          </a:prstGeom>
        </p:spPr>
        <p:txBody>
          <a:bodyPr anchor="t" rtlCol="false" tIns="0" lIns="0" bIns="0" rIns="0">
            <a:spAutoFit/>
          </a:bodyPr>
          <a:lstStyle/>
          <a:p>
            <a:pPr algn="ctr">
              <a:lnSpc>
                <a:spcPts val="2734"/>
              </a:lnSpc>
            </a:pPr>
            <a:r>
              <a:rPr lang="en-US" sz="2205" spc="-8">
                <a:solidFill>
                  <a:srgbClr val="FFFFFF"/>
                </a:solidFill>
                <a:latin typeface="Tomorrow"/>
                <a:ea typeface="Tomorrow"/>
                <a:cs typeface="Tomorrow"/>
                <a:sym typeface="Tomorrow"/>
              </a:rPr>
              <a:t>input_shape=(224, 224, 3)</a:t>
            </a:r>
          </a:p>
        </p:txBody>
      </p:sp>
      <p:grpSp>
        <p:nvGrpSpPr>
          <p:cNvPr name="Group 20" id="20"/>
          <p:cNvGrpSpPr/>
          <p:nvPr/>
        </p:nvGrpSpPr>
        <p:grpSpPr>
          <a:xfrm rot="0">
            <a:off x="12604181" y="8210022"/>
            <a:ext cx="4389138" cy="586507"/>
            <a:chOff x="0" y="0"/>
            <a:chExt cx="891054" cy="119069"/>
          </a:xfrm>
        </p:grpSpPr>
        <p:sp>
          <p:nvSpPr>
            <p:cNvPr name="Freeform 21" id="21"/>
            <p:cNvSpPr/>
            <p:nvPr/>
          </p:nvSpPr>
          <p:spPr>
            <a:xfrm flipH="false" flipV="false" rot="0">
              <a:off x="0" y="0"/>
              <a:ext cx="891054" cy="119069"/>
            </a:xfrm>
            <a:custGeom>
              <a:avLst/>
              <a:gdLst/>
              <a:ahLst/>
              <a:cxnLst/>
              <a:rect r="r" b="b" t="t" l="l"/>
              <a:pathLst>
                <a:path h="119069" w="891054">
                  <a:moveTo>
                    <a:pt x="8819" y="0"/>
                  </a:moveTo>
                  <a:lnTo>
                    <a:pt x="882234" y="0"/>
                  </a:lnTo>
                  <a:cubicBezTo>
                    <a:pt x="887105" y="0"/>
                    <a:pt x="891054" y="3949"/>
                    <a:pt x="891054" y="8819"/>
                  </a:cubicBezTo>
                  <a:lnTo>
                    <a:pt x="891054" y="110249"/>
                  </a:lnTo>
                  <a:cubicBezTo>
                    <a:pt x="891054" y="115120"/>
                    <a:pt x="887105" y="119069"/>
                    <a:pt x="882234" y="119069"/>
                  </a:cubicBezTo>
                  <a:lnTo>
                    <a:pt x="8819" y="119069"/>
                  </a:lnTo>
                  <a:cubicBezTo>
                    <a:pt x="3949" y="119069"/>
                    <a:pt x="0" y="115120"/>
                    <a:pt x="0" y="110249"/>
                  </a:cubicBezTo>
                  <a:lnTo>
                    <a:pt x="0" y="8819"/>
                  </a:lnTo>
                  <a:cubicBezTo>
                    <a:pt x="0" y="3949"/>
                    <a:pt x="3949" y="0"/>
                    <a:pt x="8819" y="0"/>
                  </a:cubicBezTo>
                  <a:close/>
                </a:path>
              </a:pathLst>
            </a:custGeom>
            <a:solidFill>
              <a:srgbClr val="8C52FF"/>
            </a:solidFill>
            <a:ln w="19050" cap="sq">
              <a:solidFill>
                <a:srgbClr val="FFFFFF"/>
              </a:solidFill>
              <a:prstDash val="solid"/>
              <a:miter/>
            </a:ln>
          </p:spPr>
        </p:sp>
        <p:sp>
          <p:nvSpPr>
            <p:cNvPr name="TextBox 22" id="22"/>
            <p:cNvSpPr txBox="true"/>
            <p:nvPr/>
          </p:nvSpPr>
          <p:spPr>
            <a:xfrm>
              <a:off x="0" y="-57150"/>
              <a:ext cx="891054" cy="176219"/>
            </a:xfrm>
            <a:prstGeom prst="rect">
              <a:avLst/>
            </a:prstGeom>
          </p:spPr>
          <p:txBody>
            <a:bodyPr anchor="ctr" rtlCol="false" tIns="65904" lIns="65904" bIns="65904" rIns="65904"/>
            <a:lstStyle/>
            <a:p>
              <a:pPr algn="ctr">
                <a:lnSpc>
                  <a:spcPts val="3711"/>
                </a:lnSpc>
              </a:pPr>
            </a:p>
          </p:txBody>
        </p:sp>
      </p:grpSp>
      <p:sp>
        <p:nvSpPr>
          <p:cNvPr name="TextBox 23" id="23"/>
          <p:cNvSpPr txBox="true"/>
          <p:nvPr/>
        </p:nvSpPr>
        <p:spPr>
          <a:xfrm rot="0">
            <a:off x="12785338" y="8291437"/>
            <a:ext cx="4078821" cy="341221"/>
          </a:xfrm>
          <a:prstGeom prst="rect">
            <a:avLst/>
          </a:prstGeom>
        </p:spPr>
        <p:txBody>
          <a:bodyPr anchor="t" rtlCol="false" tIns="0" lIns="0" bIns="0" rIns="0">
            <a:spAutoFit/>
          </a:bodyPr>
          <a:lstStyle/>
          <a:p>
            <a:pPr algn="ctr">
              <a:lnSpc>
                <a:spcPts val="2734"/>
              </a:lnSpc>
            </a:pPr>
            <a:r>
              <a:rPr lang="en-US" sz="2205" spc="-8">
                <a:solidFill>
                  <a:srgbClr val="FFFFFF"/>
                </a:solidFill>
                <a:latin typeface="Tomorrow"/>
                <a:ea typeface="Tomorrow"/>
                <a:cs typeface="Tomorrow"/>
                <a:sym typeface="Tomorrow"/>
              </a:rPr>
              <a:t>base_model.trainable = False</a:t>
            </a:r>
          </a:p>
        </p:txBody>
      </p:sp>
      <p:sp>
        <p:nvSpPr>
          <p:cNvPr name="TextBox 24" id="24"/>
          <p:cNvSpPr txBox="true"/>
          <p:nvPr/>
        </p:nvSpPr>
        <p:spPr>
          <a:xfrm rot="0">
            <a:off x="13449955" y="3359628"/>
            <a:ext cx="2697590" cy="543965"/>
          </a:xfrm>
          <a:prstGeom prst="rect">
            <a:avLst/>
          </a:prstGeom>
        </p:spPr>
        <p:txBody>
          <a:bodyPr anchor="t" rtlCol="false" tIns="0" lIns="0" bIns="0" rIns="0">
            <a:spAutoFit/>
          </a:bodyPr>
          <a:lstStyle/>
          <a:p>
            <a:pPr algn="l">
              <a:lnSpc>
                <a:spcPts val="4389"/>
              </a:lnSpc>
            </a:pPr>
            <a:r>
              <a:rPr lang="en-US" sz="3540" spc="-14">
                <a:solidFill>
                  <a:srgbClr val="FFFFFF"/>
                </a:solidFill>
                <a:latin typeface="Tomorrow"/>
                <a:ea typeface="Tomorrow"/>
                <a:cs typeface="Tomorrow"/>
                <a:sym typeface="Tomorrow"/>
              </a:rPr>
              <a:t>Base_model</a:t>
            </a:r>
          </a:p>
        </p:txBody>
      </p:sp>
      <p:sp>
        <p:nvSpPr>
          <p:cNvPr name="Freeform 25" id="25"/>
          <p:cNvSpPr/>
          <p:nvPr/>
        </p:nvSpPr>
        <p:spPr>
          <a:xfrm flipH="false" flipV="false" rot="0">
            <a:off x="1203891" y="4002413"/>
            <a:ext cx="4550383" cy="4160856"/>
          </a:xfrm>
          <a:custGeom>
            <a:avLst/>
            <a:gdLst/>
            <a:ahLst/>
            <a:cxnLst/>
            <a:rect r="r" b="b" t="t" l="l"/>
            <a:pathLst>
              <a:path h="4160856" w="4550383">
                <a:moveTo>
                  <a:pt x="0" y="0"/>
                </a:moveTo>
                <a:lnTo>
                  <a:pt x="4550383" y="0"/>
                </a:lnTo>
                <a:lnTo>
                  <a:pt x="4550383" y="4160856"/>
                </a:lnTo>
                <a:lnTo>
                  <a:pt x="0" y="4160856"/>
                </a:lnTo>
                <a:lnTo>
                  <a:pt x="0" y="0"/>
                </a:lnTo>
                <a:close/>
              </a:path>
            </a:pathLst>
          </a:custGeom>
          <a:blipFill>
            <a:blip r:embed="rId4"/>
            <a:stretch>
              <a:fillRect l="-2590" t="-5880" r="-4755" b="-24558"/>
            </a:stretch>
          </a:blipFill>
        </p:spPr>
      </p:sp>
      <p:sp>
        <p:nvSpPr>
          <p:cNvPr name="Freeform 26" id="26"/>
          <p:cNvSpPr/>
          <p:nvPr/>
        </p:nvSpPr>
        <p:spPr>
          <a:xfrm flipH="false" flipV="false" rot="0">
            <a:off x="7047386" y="4002413"/>
            <a:ext cx="4160856" cy="4160856"/>
          </a:xfrm>
          <a:custGeom>
            <a:avLst/>
            <a:gdLst/>
            <a:ahLst/>
            <a:cxnLst/>
            <a:rect r="r" b="b" t="t" l="l"/>
            <a:pathLst>
              <a:path h="4160856" w="4160856">
                <a:moveTo>
                  <a:pt x="0" y="0"/>
                </a:moveTo>
                <a:lnTo>
                  <a:pt x="4160856" y="0"/>
                </a:lnTo>
                <a:lnTo>
                  <a:pt x="4160856" y="4160856"/>
                </a:lnTo>
                <a:lnTo>
                  <a:pt x="0" y="4160856"/>
                </a:lnTo>
                <a:lnTo>
                  <a:pt x="0" y="0"/>
                </a:lnTo>
                <a:close/>
              </a:path>
            </a:pathLst>
          </a:custGeom>
          <a:blipFill>
            <a:blip r:embed="rId5"/>
            <a:stretch>
              <a:fillRect l="0" t="0" r="0" b="0"/>
            </a:stretch>
          </a:blipFill>
        </p:spPr>
      </p:sp>
      <p:sp>
        <p:nvSpPr>
          <p:cNvPr name="TextBox 27" id="27"/>
          <p:cNvSpPr txBox="true"/>
          <p:nvPr/>
        </p:nvSpPr>
        <p:spPr>
          <a:xfrm rot="0">
            <a:off x="1203891" y="1190086"/>
            <a:ext cx="10753716" cy="778521"/>
          </a:xfrm>
          <a:prstGeom prst="rect">
            <a:avLst/>
          </a:prstGeom>
        </p:spPr>
        <p:txBody>
          <a:bodyPr anchor="t" rtlCol="false" tIns="0" lIns="0" bIns="0" rIns="0">
            <a:spAutoFit/>
          </a:bodyPr>
          <a:lstStyle/>
          <a:p>
            <a:pPr algn="l">
              <a:lnSpc>
                <a:spcPts val="6161"/>
              </a:lnSpc>
            </a:pPr>
            <a:r>
              <a:rPr lang="en-US" sz="4969" spc="-19">
                <a:solidFill>
                  <a:srgbClr val="FFFFFF"/>
                </a:solidFill>
                <a:latin typeface="Tomorrow"/>
                <a:ea typeface="Tomorrow"/>
                <a:cs typeface="Tomorrow"/>
                <a:sym typeface="Tomorrow"/>
              </a:rPr>
              <a:t>Transfer Learning with MobileNetV2</a:t>
            </a:r>
          </a:p>
        </p:txBody>
      </p:sp>
      <p:sp>
        <p:nvSpPr>
          <p:cNvPr name="TextBox 28" id="28"/>
          <p:cNvSpPr txBox="true"/>
          <p:nvPr/>
        </p:nvSpPr>
        <p:spPr>
          <a:xfrm rot="0">
            <a:off x="1203891" y="2041244"/>
            <a:ext cx="15709957" cy="701675"/>
          </a:xfrm>
          <a:prstGeom prst="rect">
            <a:avLst/>
          </a:prstGeom>
        </p:spPr>
        <p:txBody>
          <a:bodyPr anchor="t" rtlCol="false" tIns="0" lIns="0" bIns="0" rIns="0">
            <a:spAutoFit/>
          </a:bodyPr>
          <a:lstStyle/>
          <a:p>
            <a:pPr algn="just">
              <a:lnSpc>
                <a:spcPts val="2799"/>
              </a:lnSpc>
              <a:spcBef>
                <a:spcPct val="0"/>
              </a:spcBef>
            </a:pPr>
            <a:r>
              <a:rPr lang="en-US" sz="1999" spc="-7">
                <a:solidFill>
                  <a:srgbClr val="FFFFFF"/>
                </a:solidFill>
                <a:latin typeface="Tomorrow"/>
                <a:ea typeface="Tomorrow"/>
                <a:cs typeface="Tomorrow"/>
                <a:sym typeface="Tomorrow"/>
              </a:rPr>
              <a:t>We use MobileNetV2, a lightweight convolutional neural network optimized for efficiency, making it ideal for devices with limited resources like CubeSats. It balances accuracy and computational cost through depthwise separable convolutions.</a:t>
            </a:r>
          </a:p>
        </p:txBody>
      </p:sp>
      <p:sp>
        <p:nvSpPr>
          <p:cNvPr name="TextBox 29" id="29"/>
          <p:cNvSpPr txBox="true"/>
          <p:nvPr/>
        </p:nvSpPr>
        <p:spPr>
          <a:xfrm rot="0">
            <a:off x="6079496" y="5213871"/>
            <a:ext cx="642667" cy="1566490"/>
          </a:xfrm>
          <a:prstGeom prst="rect">
            <a:avLst/>
          </a:prstGeom>
        </p:spPr>
        <p:txBody>
          <a:bodyPr anchor="t" rtlCol="false" tIns="0" lIns="0" bIns="0" rIns="0">
            <a:spAutoFit/>
          </a:bodyPr>
          <a:lstStyle/>
          <a:p>
            <a:pPr algn="ctr">
              <a:lnSpc>
                <a:spcPts val="12880"/>
              </a:lnSpc>
            </a:pPr>
            <a:r>
              <a:rPr lang="en-US" sz="9200" b="true">
                <a:solidFill>
                  <a:srgbClr val="8C52FF"/>
                </a:solidFill>
                <a:latin typeface="Tomorrow Bold"/>
                <a:ea typeface="Tomorrow Bold"/>
                <a:cs typeface="Tomorrow Bold"/>
                <a:sym typeface="Tomorrow Bold"/>
              </a:rPr>
              <a:t>+</a:t>
            </a:r>
          </a:p>
        </p:txBody>
      </p:sp>
      <p:sp>
        <p:nvSpPr>
          <p:cNvPr name="TextBox 30" id="30"/>
          <p:cNvSpPr txBox="true"/>
          <p:nvPr/>
        </p:nvSpPr>
        <p:spPr>
          <a:xfrm rot="0">
            <a:off x="11533465" y="5213871"/>
            <a:ext cx="745494" cy="1566490"/>
          </a:xfrm>
          <a:prstGeom prst="rect">
            <a:avLst/>
          </a:prstGeom>
        </p:spPr>
        <p:txBody>
          <a:bodyPr anchor="t" rtlCol="false" tIns="0" lIns="0" bIns="0" rIns="0">
            <a:spAutoFit/>
          </a:bodyPr>
          <a:lstStyle/>
          <a:p>
            <a:pPr algn="ctr">
              <a:lnSpc>
                <a:spcPts val="12880"/>
              </a:lnSpc>
            </a:pPr>
            <a:r>
              <a:rPr lang="en-US" sz="9200" b="true">
                <a:solidFill>
                  <a:srgbClr val="8C52FF"/>
                </a:solidFill>
                <a:latin typeface="Tomorrow Bold"/>
                <a:ea typeface="Tomorrow Bold"/>
                <a:cs typeface="Tomorrow Bold"/>
                <a:sym typeface="Tomorrow Bold"/>
              </a:rPr>
              <a:t>=</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39329" y="6275070"/>
            <a:ext cx="7219405" cy="7551089"/>
          </a:xfrm>
          <a:custGeom>
            <a:avLst/>
            <a:gdLst/>
            <a:ahLst/>
            <a:cxnLst/>
            <a:rect r="r" b="b" t="t" l="l"/>
            <a:pathLst>
              <a:path h="7551089" w="7219405">
                <a:moveTo>
                  <a:pt x="0" y="0"/>
                </a:moveTo>
                <a:lnTo>
                  <a:pt x="7219405" y="0"/>
                </a:lnTo>
                <a:lnTo>
                  <a:pt x="7219405" y="7551089"/>
                </a:lnTo>
                <a:lnTo>
                  <a:pt x="0" y="7551089"/>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56913" y="4448451"/>
            <a:ext cx="5247673" cy="649652"/>
            <a:chOff x="0" y="0"/>
            <a:chExt cx="961797" cy="119069"/>
          </a:xfrm>
        </p:grpSpPr>
        <p:sp>
          <p:nvSpPr>
            <p:cNvPr name="Freeform 4" id="4"/>
            <p:cNvSpPr/>
            <p:nvPr/>
          </p:nvSpPr>
          <p:spPr>
            <a:xfrm flipH="false" flipV="false" rot="0">
              <a:off x="0" y="0"/>
              <a:ext cx="961797" cy="119069"/>
            </a:xfrm>
            <a:custGeom>
              <a:avLst/>
              <a:gdLst/>
              <a:ahLst/>
              <a:cxnLst/>
              <a:rect r="r" b="b" t="t" l="l"/>
              <a:pathLst>
                <a:path h="119069" w="961797">
                  <a:moveTo>
                    <a:pt x="7377" y="0"/>
                  </a:moveTo>
                  <a:lnTo>
                    <a:pt x="954421" y="0"/>
                  </a:lnTo>
                  <a:cubicBezTo>
                    <a:pt x="956377" y="0"/>
                    <a:pt x="958254" y="777"/>
                    <a:pt x="959637" y="2161"/>
                  </a:cubicBezTo>
                  <a:cubicBezTo>
                    <a:pt x="961020" y="3544"/>
                    <a:pt x="961797" y="5420"/>
                    <a:pt x="961797" y="7377"/>
                  </a:cubicBezTo>
                  <a:lnTo>
                    <a:pt x="961797" y="111692"/>
                  </a:lnTo>
                  <a:cubicBezTo>
                    <a:pt x="961797" y="113649"/>
                    <a:pt x="961020" y="115525"/>
                    <a:pt x="959637" y="116908"/>
                  </a:cubicBezTo>
                  <a:cubicBezTo>
                    <a:pt x="958254" y="118292"/>
                    <a:pt x="956377" y="119069"/>
                    <a:pt x="954421" y="119069"/>
                  </a:cubicBezTo>
                  <a:lnTo>
                    <a:pt x="7377" y="119069"/>
                  </a:lnTo>
                  <a:cubicBezTo>
                    <a:pt x="5420" y="119069"/>
                    <a:pt x="3544" y="118292"/>
                    <a:pt x="2161" y="116908"/>
                  </a:cubicBezTo>
                  <a:cubicBezTo>
                    <a:pt x="777" y="115525"/>
                    <a:pt x="0" y="113649"/>
                    <a:pt x="0" y="111692"/>
                  </a:cubicBezTo>
                  <a:lnTo>
                    <a:pt x="0" y="7377"/>
                  </a:lnTo>
                  <a:cubicBezTo>
                    <a:pt x="0" y="5420"/>
                    <a:pt x="777" y="3544"/>
                    <a:pt x="2161" y="2161"/>
                  </a:cubicBezTo>
                  <a:cubicBezTo>
                    <a:pt x="3544" y="777"/>
                    <a:pt x="5420" y="0"/>
                    <a:pt x="7377" y="0"/>
                  </a:cubicBezTo>
                  <a:close/>
                </a:path>
              </a:pathLst>
            </a:custGeom>
            <a:solidFill>
              <a:srgbClr val="8C52FF"/>
            </a:solidFill>
            <a:ln w="19050" cap="sq">
              <a:solidFill>
                <a:srgbClr val="FFFFFF"/>
              </a:solidFill>
              <a:prstDash val="solid"/>
              <a:miter/>
            </a:ln>
          </p:spPr>
        </p:sp>
        <p:sp>
          <p:nvSpPr>
            <p:cNvPr name="TextBox 5" id="5"/>
            <p:cNvSpPr txBox="true"/>
            <p:nvPr/>
          </p:nvSpPr>
          <p:spPr>
            <a:xfrm>
              <a:off x="0" y="-57150"/>
              <a:ext cx="961797" cy="176219"/>
            </a:xfrm>
            <a:prstGeom prst="rect">
              <a:avLst/>
            </a:prstGeom>
          </p:spPr>
          <p:txBody>
            <a:bodyPr anchor="ctr" rtlCol="false" tIns="73000" lIns="73000" bIns="73000" rIns="73000"/>
            <a:lstStyle/>
            <a:p>
              <a:pPr algn="ctr">
                <a:lnSpc>
                  <a:spcPts val="3711"/>
                </a:lnSpc>
              </a:pPr>
            </a:p>
          </p:txBody>
        </p:sp>
      </p:grpSp>
      <p:sp>
        <p:nvSpPr>
          <p:cNvPr name="TextBox 6" id="6"/>
          <p:cNvSpPr txBox="true"/>
          <p:nvPr/>
        </p:nvSpPr>
        <p:spPr>
          <a:xfrm rot="0">
            <a:off x="1473674" y="4530131"/>
            <a:ext cx="4814151" cy="386458"/>
          </a:xfrm>
          <a:prstGeom prst="rect">
            <a:avLst/>
          </a:prstGeom>
        </p:spPr>
        <p:txBody>
          <a:bodyPr anchor="t" rtlCol="false" tIns="0" lIns="0" bIns="0" rIns="0">
            <a:spAutoFit/>
          </a:bodyPr>
          <a:lstStyle/>
          <a:p>
            <a:pPr algn="ctr">
              <a:lnSpc>
                <a:spcPts val="3029"/>
              </a:lnSpc>
            </a:pPr>
            <a:r>
              <a:rPr lang="en-US" sz="2442" spc="-9">
                <a:solidFill>
                  <a:srgbClr val="FFFFFF"/>
                </a:solidFill>
                <a:latin typeface="Tomorrow"/>
                <a:ea typeface="Tomorrow"/>
                <a:cs typeface="Tomorrow"/>
                <a:sym typeface="Tomorrow"/>
              </a:rPr>
              <a:t>Base_Model</a:t>
            </a:r>
          </a:p>
        </p:txBody>
      </p:sp>
      <p:grpSp>
        <p:nvGrpSpPr>
          <p:cNvPr name="Group 7" id="7"/>
          <p:cNvGrpSpPr/>
          <p:nvPr/>
        </p:nvGrpSpPr>
        <p:grpSpPr>
          <a:xfrm rot="0">
            <a:off x="1256913" y="5549788"/>
            <a:ext cx="5247673" cy="649652"/>
            <a:chOff x="0" y="0"/>
            <a:chExt cx="961797" cy="119069"/>
          </a:xfrm>
        </p:grpSpPr>
        <p:sp>
          <p:nvSpPr>
            <p:cNvPr name="Freeform 8" id="8"/>
            <p:cNvSpPr/>
            <p:nvPr/>
          </p:nvSpPr>
          <p:spPr>
            <a:xfrm flipH="false" flipV="false" rot="0">
              <a:off x="0" y="0"/>
              <a:ext cx="961797" cy="119069"/>
            </a:xfrm>
            <a:custGeom>
              <a:avLst/>
              <a:gdLst/>
              <a:ahLst/>
              <a:cxnLst/>
              <a:rect r="r" b="b" t="t" l="l"/>
              <a:pathLst>
                <a:path h="119069" w="961797">
                  <a:moveTo>
                    <a:pt x="7377" y="0"/>
                  </a:moveTo>
                  <a:lnTo>
                    <a:pt x="954421" y="0"/>
                  </a:lnTo>
                  <a:cubicBezTo>
                    <a:pt x="956377" y="0"/>
                    <a:pt x="958254" y="777"/>
                    <a:pt x="959637" y="2161"/>
                  </a:cubicBezTo>
                  <a:cubicBezTo>
                    <a:pt x="961020" y="3544"/>
                    <a:pt x="961797" y="5420"/>
                    <a:pt x="961797" y="7377"/>
                  </a:cubicBezTo>
                  <a:lnTo>
                    <a:pt x="961797" y="111692"/>
                  </a:lnTo>
                  <a:cubicBezTo>
                    <a:pt x="961797" y="113649"/>
                    <a:pt x="961020" y="115525"/>
                    <a:pt x="959637" y="116908"/>
                  </a:cubicBezTo>
                  <a:cubicBezTo>
                    <a:pt x="958254" y="118292"/>
                    <a:pt x="956377" y="119069"/>
                    <a:pt x="954421" y="119069"/>
                  </a:cubicBezTo>
                  <a:lnTo>
                    <a:pt x="7377" y="119069"/>
                  </a:lnTo>
                  <a:cubicBezTo>
                    <a:pt x="5420" y="119069"/>
                    <a:pt x="3544" y="118292"/>
                    <a:pt x="2161" y="116908"/>
                  </a:cubicBezTo>
                  <a:cubicBezTo>
                    <a:pt x="777" y="115525"/>
                    <a:pt x="0" y="113649"/>
                    <a:pt x="0" y="111692"/>
                  </a:cubicBezTo>
                  <a:lnTo>
                    <a:pt x="0" y="7377"/>
                  </a:lnTo>
                  <a:cubicBezTo>
                    <a:pt x="0" y="5420"/>
                    <a:pt x="777" y="3544"/>
                    <a:pt x="2161" y="2161"/>
                  </a:cubicBezTo>
                  <a:cubicBezTo>
                    <a:pt x="3544" y="777"/>
                    <a:pt x="5420" y="0"/>
                    <a:pt x="7377" y="0"/>
                  </a:cubicBezTo>
                  <a:close/>
                </a:path>
              </a:pathLst>
            </a:custGeom>
            <a:solidFill>
              <a:srgbClr val="8C52FF"/>
            </a:solidFill>
            <a:ln w="19050" cap="sq">
              <a:solidFill>
                <a:srgbClr val="FFFFFF"/>
              </a:solidFill>
              <a:prstDash val="solid"/>
              <a:miter/>
            </a:ln>
          </p:spPr>
        </p:sp>
        <p:sp>
          <p:nvSpPr>
            <p:cNvPr name="TextBox 9" id="9"/>
            <p:cNvSpPr txBox="true"/>
            <p:nvPr/>
          </p:nvSpPr>
          <p:spPr>
            <a:xfrm>
              <a:off x="0" y="-57150"/>
              <a:ext cx="961797" cy="176219"/>
            </a:xfrm>
            <a:prstGeom prst="rect">
              <a:avLst/>
            </a:prstGeom>
          </p:spPr>
          <p:txBody>
            <a:bodyPr anchor="ctr" rtlCol="false" tIns="73000" lIns="73000" bIns="73000" rIns="73000"/>
            <a:lstStyle/>
            <a:p>
              <a:pPr algn="ctr">
                <a:lnSpc>
                  <a:spcPts val="3711"/>
                </a:lnSpc>
              </a:pPr>
            </a:p>
          </p:txBody>
        </p:sp>
      </p:grpSp>
      <p:sp>
        <p:nvSpPr>
          <p:cNvPr name="TextBox 10" id="10"/>
          <p:cNvSpPr txBox="true"/>
          <p:nvPr/>
        </p:nvSpPr>
        <p:spPr>
          <a:xfrm rot="0">
            <a:off x="1473674" y="5631468"/>
            <a:ext cx="4814151" cy="386458"/>
          </a:xfrm>
          <a:prstGeom prst="rect">
            <a:avLst/>
          </a:prstGeom>
        </p:spPr>
        <p:txBody>
          <a:bodyPr anchor="t" rtlCol="false" tIns="0" lIns="0" bIns="0" rIns="0">
            <a:spAutoFit/>
          </a:bodyPr>
          <a:lstStyle/>
          <a:p>
            <a:pPr algn="ctr">
              <a:lnSpc>
                <a:spcPts val="3029"/>
              </a:lnSpc>
            </a:pPr>
            <a:r>
              <a:rPr lang="en-US" sz="2442" spc="-9">
                <a:solidFill>
                  <a:srgbClr val="FFFFFF"/>
                </a:solidFill>
                <a:latin typeface="Tomorrow"/>
                <a:ea typeface="Tomorrow"/>
                <a:cs typeface="Tomorrow"/>
                <a:sym typeface="Tomorrow"/>
              </a:rPr>
              <a:t>GlobalAveragePooling2D()</a:t>
            </a:r>
          </a:p>
        </p:txBody>
      </p:sp>
      <p:grpSp>
        <p:nvGrpSpPr>
          <p:cNvPr name="Group 11" id="11"/>
          <p:cNvGrpSpPr/>
          <p:nvPr/>
        </p:nvGrpSpPr>
        <p:grpSpPr>
          <a:xfrm rot="0">
            <a:off x="1256913" y="6651125"/>
            <a:ext cx="5247673" cy="649652"/>
            <a:chOff x="0" y="0"/>
            <a:chExt cx="961797" cy="119069"/>
          </a:xfrm>
        </p:grpSpPr>
        <p:sp>
          <p:nvSpPr>
            <p:cNvPr name="Freeform 12" id="12"/>
            <p:cNvSpPr/>
            <p:nvPr/>
          </p:nvSpPr>
          <p:spPr>
            <a:xfrm flipH="false" flipV="false" rot="0">
              <a:off x="0" y="0"/>
              <a:ext cx="961797" cy="119069"/>
            </a:xfrm>
            <a:custGeom>
              <a:avLst/>
              <a:gdLst/>
              <a:ahLst/>
              <a:cxnLst/>
              <a:rect r="r" b="b" t="t" l="l"/>
              <a:pathLst>
                <a:path h="119069" w="961797">
                  <a:moveTo>
                    <a:pt x="7377" y="0"/>
                  </a:moveTo>
                  <a:lnTo>
                    <a:pt x="954421" y="0"/>
                  </a:lnTo>
                  <a:cubicBezTo>
                    <a:pt x="956377" y="0"/>
                    <a:pt x="958254" y="777"/>
                    <a:pt x="959637" y="2161"/>
                  </a:cubicBezTo>
                  <a:cubicBezTo>
                    <a:pt x="961020" y="3544"/>
                    <a:pt x="961797" y="5420"/>
                    <a:pt x="961797" y="7377"/>
                  </a:cubicBezTo>
                  <a:lnTo>
                    <a:pt x="961797" y="111692"/>
                  </a:lnTo>
                  <a:cubicBezTo>
                    <a:pt x="961797" y="113649"/>
                    <a:pt x="961020" y="115525"/>
                    <a:pt x="959637" y="116908"/>
                  </a:cubicBezTo>
                  <a:cubicBezTo>
                    <a:pt x="958254" y="118292"/>
                    <a:pt x="956377" y="119069"/>
                    <a:pt x="954421" y="119069"/>
                  </a:cubicBezTo>
                  <a:lnTo>
                    <a:pt x="7377" y="119069"/>
                  </a:lnTo>
                  <a:cubicBezTo>
                    <a:pt x="5420" y="119069"/>
                    <a:pt x="3544" y="118292"/>
                    <a:pt x="2161" y="116908"/>
                  </a:cubicBezTo>
                  <a:cubicBezTo>
                    <a:pt x="777" y="115525"/>
                    <a:pt x="0" y="113649"/>
                    <a:pt x="0" y="111692"/>
                  </a:cubicBezTo>
                  <a:lnTo>
                    <a:pt x="0" y="7377"/>
                  </a:lnTo>
                  <a:cubicBezTo>
                    <a:pt x="0" y="5420"/>
                    <a:pt x="777" y="3544"/>
                    <a:pt x="2161" y="2161"/>
                  </a:cubicBezTo>
                  <a:cubicBezTo>
                    <a:pt x="3544" y="777"/>
                    <a:pt x="5420" y="0"/>
                    <a:pt x="7377" y="0"/>
                  </a:cubicBezTo>
                  <a:close/>
                </a:path>
              </a:pathLst>
            </a:custGeom>
            <a:solidFill>
              <a:srgbClr val="8C52FF"/>
            </a:solidFill>
            <a:ln w="19050" cap="sq">
              <a:solidFill>
                <a:srgbClr val="FFFFFF"/>
              </a:solidFill>
              <a:prstDash val="solid"/>
              <a:miter/>
            </a:ln>
          </p:spPr>
        </p:sp>
        <p:sp>
          <p:nvSpPr>
            <p:cNvPr name="TextBox 13" id="13"/>
            <p:cNvSpPr txBox="true"/>
            <p:nvPr/>
          </p:nvSpPr>
          <p:spPr>
            <a:xfrm>
              <a:off x="0" y="-57150"/>
              <a:ext cx="961797" cy="176219"/>
            </a:xfrm>
            <a:prstGeom prst="rect">
              <a:avLst/>
            </a:prstGeom>
          </p:spPr>
          <p:txBody>
            <a:bodyPr anchor="ctr" rtlCol="false" tIns="73000" lIns="73000" bIns="73000" rIns="73000"/>
            <a:lstStyle/>
            <a:p>
              <a:pPr algn="ctr">
                <a:lnSpc>
                  <a:spcPts val="3711"/>
                </a:lnSpc>
              </a:pPr>
            </a:p>
          </p:txBody>
        </p:sp>
      </p:grpSp>
      <p:sp>
        <p:nvSpPr>
          <p:cNvPr name="TextBox 14" id="14"/>
          <p:cNvSpPr txBox="true"/>
          <p:nvPr/>
        </p:nvSpPr>
        <p:spPr>
          <a:xfrm rot="0">
            <a:off x="1473674" y="6732805"/>
            <a:ext cx="4814151" cy="386458"/>
          </a:xfrm>
          <a:prstGeom prst="rect">
            <a:avLst/>
          </a:prstGeom>
        </p:spPr>
        <p:txBody>
          <a:bodyPr anchor="t" rtlCol="false" tIns="0" lIns="0" bIns="0" rIns="0">
            <a:spAutoFit/>
          </a:bodyPr>
          <a:lstStyle/>
          <a:p>
            <a:pPr algn="ctr">
              <a:lnSpc>
                <a:spcPts val="3029"/>
              </a:lnSpc>
            </a:pPr>
            <a:r>
              <a:rPr lang="en-US" sz="2442" spc="-9">
                <a:solidFill>
                  <a:srgbClr val="FFFFFF"/>
                </a:solidFill>
                <a:latin typeface="Tomorrow"/>
                <a:ea typeface="Tomorrow"/>
                <a:cs typeface="Tomorrow"/>
                <a:sym typeface="Tomorrow"/>
              </a:rPr>
              <a:t>Dense(5, activation = ‘softmax’)</a:t>
            </a:r>
          </a:p>
        </p:txBody>
      </p:sp>
      <p:sp>
        <p:nvSpPr>
          <p:cNvPr name="TextBox 15" id="15"/>
          <p:cNvSpPr txBox="true"/>
          <p:nvPr/>
        </p:nvSpPr>
        <p:spPr>
          <a:xfrm rot="0">
            <a:off x="1827796" y="3454635"/>
            <a:ext cx="4105907" cy="540144"/>
          </a:xfrm>
          <a:prstGeom prst="rect">
            <a:avLst/>
          </a:prstGeom>
        </p:spPr>
        <p:txBody>
          <a:bodyPr anchor="t" rtlCol="false" tIns="0" lIns="0" bIns="0" rIns="0">
            <a:spAutoFit/>
          </a:bodyPr>
          <a:lstStyle/>
          <a:p>
            <a:pPr algn="l">
              <a:lnSpc>
                <a:spcPts val="4395"/>
              </a:lnSpc>
            </a:pPr>
            <a:r>
              <a:rPr lang="en-US" sz="3544" spc="-14">
                <a:solidFill>
                  <a:srgbClr val="FFFFFF"/>
                </a:solidFill>
                <a:latin typeface="Tomorrow"/>
                <a:ea typeface="Tomorrow"/>
                <a:cs typeface="Tomorrow"/>
                <a:sym typeface="Tomorrow"/>
              </a:rPr>
              <a:t>Model Architecture</a:t>
            </a:r>
          </a:p>
        </p:txBody>
      </p:sp>
      <p:sp>
        <p:nvSpPr>
          <p:cNvPr name="Freeform 16" id="16"/>
          <p:cNvSpPr/>
          <p:nvPr/>
        </p:nvSpPr>
        <p:spPr>
          <a:xfrm flipH="false" flipV="false" rot="-5400000">
            <a:off x="9747555" y="-2702849"/>
            <a:ext cx="9185895" cy="9607926"/>
          </a:xfrm>
          <a:custGeom>
            <a:avLst/>
            <a:gdLst/>
            <a:ahLst/>
            <a:cxnLst/>
            <a:rect r="r" b="b" t="t" l="l"/>
            <a:pathLst>
              <a:path h="9607926" w="9185895">
                <a:moveTo>
                  <a:pt x="0" y="0"/>
                </a:moveTo>
                <a:lnTo>
                  <a:pt x="9185895" y="0"/>
                </a:lnTo>
                <a:lnTo>
                  <a:pt x="9185895" y="9607926"/>
                </a:lnTo>
                <a:lnTo>
                  <a:pt x="0" y="9607926"/>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11783414" y="4999119"/>
            <a:ext cx="5247673" cy="649652"/>
            <a:chOff x="0" y="0"/>
            <a:chExt cx="961797" cy="119069"/>
          </a:xfrm>
        </p:grpSpPr>
        <p:sp>
          <p:nvSpPr>
            <p:cNvPr name="Freeform 18" id="18"/>
            <p:cNvSpPr/>
            <p:nvPr/>
          </p:nvSpPr>
          <p:spPr>
            <a:xfrm flipH="false" flipV="false" rot="0">
              <a:off x="0" y="0"/>
              <a:ext cx="961797" cy="119069"/>
            </a:xfrm>
            <a:custGeom>
              <a:avLst/>
              <a:gdLst/>
              <a:ahLst/>
              <a:cxnLst/>
              <a:rect r="r" b="b" t="t" l="l"/>
              <a:pathLst>
                <a:path h="119069" w="961797">
                  <a:moveTo>
                    <a:pt x="7377" y="0"/>
                  </a:moveTo>
                  <a:lnTo>
                    <a:pt x="954421" y="0"/>
                  </a:lnTo>
                  <a:cubicBezTo>
                    <a:pt x="956377" y="0"/>
                    <a:pt x="958254" y="777"/>
                    <a:pt x="959637" y="2161"/>
                  </a:cubicBezTo>
                  <a:cubicBezTo>
                    <a:pt x="961020" y="3544"/>
                    <a:pt x="961797" y="5420"/>
                    <a:pt x="961797" y="7377"/>
                  </a:cubicBezTo>
                  <a:lnTo>
                    <a:pt x="961797" y="111692"/>
                  </a:lnTo>
                  <a:cubicBezTo>
                    <a:pt x="961797" y="113649"/>
                    <a:pt x="961020" y="115525"/>
                    <a:pt x="959637" y="116908"/>
                  </a:cubicBezTo>
                  <a:cubicBezTo>
                    <a:pt x="958254" y="118292"/>
                    <a:pt x="956377" y="119069"/>
                    <a:pt x="954421" y="119069"/>
                  </a:cubicBezTo>
                  <a:lnTo>
                    <a:pt x="7377" y="119069"/>
                  </a:lnTo>
                  <a:cubicBezTo>
                    <a:pt x="5420" y="119069"/>
                    <a:pt x="3544" y="118292"/>
                    <a:pt x="2161" y="116908"/>
                  </a:cubicBezTo>
                  <a:cubicBezTo>
                    <a:pt x="777" y="115525"/>
                    <a:pt x="0" y="113649"/>
                    <a:pt x="0" y="111692"/>
                  </a:cubicBezTo>
                  <a:lnTo>
                    <a:pt x="0" y="7377"/>
                  </a:lnTo>
                  <a:cubicBezTo>
                    <a:pt x="0" y="5420"/>
                    <a:pt x="777" y="3544"/>
                    <a:pt x="2161" y="2161"/>
                  </a:cubicBezTo>
                  <a:cubicBezTo>
                    <a:pt x="3544" y="777"/>
                    <a:pt x="5420" y="0"/>
                    <a:pt x="7377" y="0"/>
                  </a:cubicBezTo>
                  <a:close/>
                </a:path>
              </a:pathLst>
            </a:custGeom>
            <a:solidFill>
              <a:srgbClr val="8C52FF"/>
            </a:solidFill>
            <a:ln w="19050" cap="sq">
              <a:solidFill>
                <a:srgbClr val="FFFFFF"/>
              </a:solidFill>
              <a:prstDash val="solid"/>
              <a:miter/>
            </a:ln>
          </p:spPr>
        </p:sp>
        <p:sp>
          <p:nvSpPr>
            <p:cNvPr name="TextBox 19" id="19"/>
            <p:cNvSpPr txBox="true"/>
            <p:nvPr/>
          </p:nvSpPr>
          <p:spPr>
            <a:xfrm>
              <a:off x="0" y="-57150"/>
              <a:ext cx="961797" cy="176219"/>
            </a:xfrm>
            <a:prstGeom prst="rect">
              <a:avLst/>
            </a:prstGeom>
          </p:spPr>
          <p:txBody>
            <a:bodyPr anchor="ctr" rtlCol="false" tIns="73000" lIns="73000" bIns="73000" rIns="73000"/>
            <a:lstStyle/>
            <a:p>
              <a:pPr algn="ctr">
                <a:lnSpc>
                  <a:spcPts val="3711"/>
                </a:lnSpc>
              </a:pPr>
            </a:p>
          </p:txBody>
        </p:sp>
      </p:grpSp>
      <p:sp>
        <p:nvSpPr>
          <p:cNvPr name="TextBox 20" id="20"/>
          <p:cNvSpPr txBox="true"/>
          <p:nvPr/>
        </p:nvSpPr>
        <p:spPr>
          <a:xfrm rot="0">
            <a:off x="11984076" y="5080800"/>
            <a:ext cx="4814151" cy="386458"/>
          </a:xfrm>
          <a:prstGeom prst="rect">
            <a:avLst/>
          </a:prstGeom>
        </p:spPr>
        <p:txBody>
          <a:bodyPr anchor="t" rtlCol="false" tIns="0" lIns="0" bIns="0" rIns="0">
            <a:spAutoFit/>
          </a:bodyPr>
          <a:lstStyle/>
          <a:p>
            <a:pPr algn="ctr">
              <a:lnSpc>
                <a:spcPts val="3029"/>
              </a:lnSpc>
            </a:pPr>
            <a:r>
              <a:rPr lang="en-US" sz="2442" spc="-9">
                <a:solidFill>
                  <a:srgbClr val="FFFFFF"/>
                </a:solidFill>
                <a:latin typeface="Tomorrow"/>
                <a:ea typeface="Tomorrow"/>
                <a:cs typeface="Tomorrow"/>
                <a:sym typeface="Tomorrow"/>
              </a:rPr>
              <a:t>Epochs = 10</a:t>
            </a:r>
          </a:p>
        </p:txBody>
      </p:sp>
      <p:grpSp>
        <p:nvGrpSpPr>
          <p:cNvPr name="Group 21" id="21"/>
          <p:cNvGrpSpPr/>
          <p:nvPr/>
        </p:nvGrpSpPr>
        <p:grpSpPr>
          <a:xfrm rot="0">
            <a:off x="11783414" y="6100456"/>
            <a:ext cx="5247673" cy="649652"/>
            <a:chOff x="0" y="0"/>
            <a:chExt cx="961797" cy="119069"/>
          </a:xfrm>
        </p:grpSpPr>
        <p:sp>
          <p:nvSpPr>
            <p:cNvPr name="Freeform 22" id="22"/>
            <p:cNvSpPr/>
            <p:nvPr/>
          </p:nvSpPr>
          <p:spPr>
            <a:xfrm flipH="false" flipV="false" rot="0">
              <a:off x="0" y="0"/>
              <a:ext cx="961797" cy="119069"/>
            </a:xfrm>
            <a:custGeom>
              <a:avLst/>
              <a:gdLst/>
              <a:ahLst/>
              <a:cxnLst/>
              <a:rect r="r" b="b" t="t" l="l"/>
              <a:pathLst>
                <a:path h="119069" w="961797">
                  <a:moveTo>
                    <a:pt x="7377" y="0"/>
                  </a:moveTo>
                  <a:lnTo>
                    <a:pt x="954421" y="0"/>
                  </a:lnTo>
                  <a:cubicBezTo>
                    <a:pt x="956377" y="0"/>
                    <a:pt x="958254" y="777"/>
                    <a:pt x="959637" y="2161"/>
                  </a:cubicBezTo>
                  <a:cubicBezTo>
                    <a:pt x="961020" y="3544"/>
                    <a:pt x="961797" y="5420"/>
                    <a:pt x="961797" y="7377"/>
                  </a:cubicBezTo>
                  <a:lnTo>
                    <a:pt x="961797" y="111692"/>
                  </a:lnTo>
                  <a:cubicBezTo>
                    <a:pt x="961797" y="113649"/>
                    <a:pt x="961020" y="115525"/>
                    <a:pt x="959637" y="116908"/>
                  </a:cubicBezTo>
                  <a:cubicBezTo>
                    <a:pt x="958254" y="118292"/>
                    <a:pt x="956377" y="119069"/>
                    <a:pt x="954421" y="119069"/>
                  </a:cubicBezTo>
                  <a:lnTo>
                    <a:pt x="7377" y="119069"/>
                  </a:lnTo>
                  <a:cubicBezTo>
                    <a:pt x="5420" y="119069"/>
                    <a:pt x="3544" y="118292"/>
                    <a:pt x="2161" y="116908"/>
                  </a:cubicBezTo>
                  <a:cubicBezTo>
                    <a:pt x="777" y="115525"/>
                    <a:pt x="0" y="113649"/>
                    <a:pt x="0" y="111692"/>
                  </a:cubicBezTo>
                  <a:lnTo>
                    <a:pt x="0" y="7377"/>
                  </a:lnTo>
                  <a:cubicBezTo>
                    <a:pt x="0" y="5420"/>
                    <a:pt x="777" y="3544"/>
                    <a:pt x="2161" y="2161"/>
                  </a:cubicBezTo>
                  <a:cubicBezTo>
                    <a:pt x="3544" y="777"/>
                    <a:pt x="5420" y="0"/>
                    <a:pt x="7377" y="0"/>
                  </a:cubicBezTo>
                  <a:close/>
                </a:path>
              </a:pathLst>
            </a:custGeom>
            <a:solidFill>
              <a:srgbClr val="8C52FF"/>
            </a:solidFill>
            <a:ln w="19050" cap="sq">
              <a:solidFill>
                <a:srgbClr val="FFFFFF"/>
              </a:solidFill>
              <a:prstDash val="solid"/>
              <a:miter/>
            </a:ln>
          </p:spPr>
        </p:sp>
        <p:sp>
          <p:nvSpPr>
            <p:cNvPr name="TextBox 23" id="23"/>
            <p:cNvSpPr txBox="true"/>
            <p:nvPr/>
          </p:nvSpPr>
          <p:spPr>
            <a:xfrm>
              <a:off x="0" y="-57150"/>
              <a:ext cx="961797" cy="176219"/>
            </a:xfrm>
            <a:prstGeom prst="rect">
              <a:avLst/>
            </a:prstGeom>
          </p:spPr>
          <p:txBody>
            <a:bodyPr anchor="ctr" rtlCol="false" tIns="73000" lIns="73000" bIns="73000" rIns="73000"/>
            <a:lstStyle/>
            <a:p>
              <a:pPr algn="ctr">
                <a:lnSpc>
                  <a:spcPts val="3711"/>
                </a:lnSpc>
              </a:pPr>
            </a:p>
          </p:txBody>
        </p:sp>
      </p:grpSp>
      <p:sp>
        <p:nvSpPr>
          <p:cNvPr name="TextBox 24" id="24"/>
          <p:cNvSpPr txBox="true"/>
          <p:nvPr/>
        </p:nvSpPr>
        <p:spPr>
          <a:xfrm rot="0">
            <a:off x="11984076" y="6182137"/>
            <a:ext cx="4814151" cy="386398"/>
          </a:xfrm>
          <a:prstGeom prst="rect">
            <a:avLst/>
          </a:prstGeom>
        </p:spPr>
        <p:txBody>
          <a:bodyPr anchor="t" rtlCol="false" tIns="0" lIns="0" bIns="0" rIns="0">
            <a:spAutoFit/>
          </a:bodyPr>
          <a:lstStyle/>
          <a:p>
            <a:pPr algn="ctr">
              <a:lnSpc>
                <a:spcPts val="3029"/>
              </a:lnSpc>
            </a:pPr>
            <a:r>
              <a:rPr lang="en-US" sz="2442" spc="-9">
                <a:solidFill>
                  <a:srgbClr val="FFFFFF"/>
                </a:solidFill>
                <a:latin typeface="Tomorrow"/>
                <a:ea typeface="Tomorrow"/>
                <a:cs typeface="Tomorrow"/>
                <a:sym typeface="Tomorrow"/>
              </a:rPr>
              <a:t>Batch_size = 32</a:t>
            </a:r>
          </a:p>
        </p:txBody>
      </p:sp>
      <p:sp>
        <p:nvSpPr>
          <p:cNvPr name="TextBox 25" id="25"/>
          <p:cNvSpPr txBox="true"/>
          <p:nvPr/>
        </p:nvSpPr>
        <p:spPr>
          <a:xfrm rot="0">
            <a:off x="13345928" y="4005304"/>
            <a:ext cx="2122646" cy="543969"/>
          </a:xfrm>
          <a:prstGeom prst="rect">
            <a:avLst/>
          </a:prstGeom>
        </p:spPr>
        <p:txBody>
          <a:bodyPr anchor="t" rtlCol="false" tIns="0" lIns="0" bIns="0" rIns="0">
            <a:spAutoFit/>
          </a:bodyPr>
          <a:lstStyle/>
          <a:p>
            <a:pPr algn="ctr">
              <a:lnSpc>
                <a:spcPts val="4395"/>
              </a:lnSpc>
            </a:pPr>
            <a:r>
              <a:rPr lang="en-US" sz="3544" spc="-14">
                <a:solidFill>
                  <a:srgbClr val="FFFFFF"/>
                </a:solidFill>
                <a:latin typeface="Tomorrow"/>
                <a:ea typeface="Tomorrow"/>
                <a:cs typeface="Tomorrow"/>
                <a:sym typeface="Tomorrow"/>
              </a:rPr>
              <a:t>Training</a:t>
            </a:r>
          </a:p>
        </p:txBody>
      </p:sp>
      <p:sp>
        <p:nvSpPr>
          <p:cNvPr name="Freeform 26" id="26"/>
          <p:cNvSpPr/>
          <p:nvPr/>
        </p:nvSpPr>
        <p:spPr>
          <a:xfrm flipH="false" flipV="false" rot="0">
            <a:off x="7187978" y="4694933"/>
            <a:ext cx="3846351" cy="1375070"/>
          </a:xfrm>
          <a:custGeom>
            <a:avLst/>
            <a:gdLst/>
            <a:ahLst/>
            <a:cxnLst/>
            <a:rect r="r" b="b" t="t" l="l"/>
            <a:pathLst>
              <a:path h="1375070" w="3846351">
                <a:moveTo>
                  <a:pt x="0" y="0"/>
                </a:moveTo>
                <a:lnTo>
                  <a:pt x="3846351" y="0"/>
                </a:lnTo>
                <a:lnTo>
                  <a:pt x="3846351" y="1375071"/>
                </a:lnTo>
                <a:lnTo>
                  <a:pt x="0" y="1375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7" id="27"/>
          <p:cNvSpPr txBox="true"/>
          <p:nvPr/>
        </p:nvSpPr>
        <p:spPr>
          <a:xfrm rot="0">
            <a:off x="2151551" y="1189673"/>
            <a:ext cx="13690966" cy="778644"/>
          </a:xfrm>
          <a:prstGeom prst="rect">
            <a:avLst/>
          </a:prstGeom>
        </p:spPr>
        <p:txBody>
          <a:bodyPr anchor="t" rtlCol="false" tIns="0" lIns="0" bIns="0" rIns="0">
            <a:spAutoFit/>
          </a:bodyPr>
          <a:lstStyle/>
          <a:p>
            <a:pPr algn="l">
              <a:lnSpc>
                <a:spcPts val="6161"/>
              </a:lnSpc>
            </a:pPr>
            <a:r>
              <a:rPr lang="en-US" sz="4969" spc="-19">
                <a:solidFill>
                  <a:srgbClr val="FFFFFF"/>
                </a:solidFill>
                <a:latin typeface="Tomorrow"/>
                <a:ea typeface="Tomorrow"/>
                <a:cs typeface="Tomorrow"/>
                <a:sym typeface="Tomorrow"/>
              </a:rPr>
              <a:t>CNN Model</a:t>
            </a:r>
          </a:p>
        </p:txBody>
      </p:sp>
      <p:sp>
        <p:nvSpPr>
          <p:cNvPr name="AutoShape 28" id="28"/>
          <p:cNvSpPr/>
          <p:nvPr/>
        </p:nvSpPr>
        <p:spPr>
          <a:xfrm>
            <a:off x="2028533" y="2239226"/>
            <a:ext cx="13813984" cy="0"/>
          </a:xfrm>
          <a:prstGeom prst="line">
            <a:avLst/>
          </a:prstGeom>
          <a:ln cap="flat" w="142875">
            <a:solidFill>
              <a:srgbClr val="FFFFFF"/>
            </a:solidFill>
            <a:prstDash val="solid"/>
            <a:headEnd type="none" len="sm" w="sm"/>
            <a:tailEnd type="none" len="sm" w="sm"/>
          </a:ln>
        </p:spPr>
      </p:sp>
      <p:sp>
        <p:nvSpPr>
          <p:cNvPr name="TextBox 29" id="29"/>
          <p:cNvSpPr txBox="true"/>
          <p:nvPr/>
        </p:nvSpPr>
        <p:spPr>
          <a:xfrm rot="0">
            <a:off x="1256913" y="8234227"/>
            <a:ext cx="15774173" cy="985939"/>
          </a:xfrm>
          <a:prstGeom prst="rect">
            <a:avLst/>
          </a:prstGeom>
        </p:spPr>
        <p:txBody>
          <a:bodyPr anchor="t" rtlCol="false" tIns="0" lIns="0" bIns="0" rIns="0">
            <a:spAutoFit/>
          </a:bodyPr>
          <a:lstStyle/>
          <a:p>
            <a:pPr algn="just">
              <a:lnSpc>
                <a:spcPts val="3919"/>
              </a:lnSpc>
            </a:pPr>
            <a:r>
              <a:rPr lang="en-US" sz="2799">
                <a:solidFill>
                  <a:srgbClr val="FFFFFF"/>
                </a:solidFill>
                <a:latin typeface="Tomorrow"/>
                <a:ea typeface="Tomorrow"/>
                <a:cs typeface="Tomorrow"/>
                <a:sym typeface="Tomorrow"/>
              </a:rPr>
              <a:t>Pipeline determined through experimentation -&gt; We have varied the preprocessing techniques and the model and training parameters</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151551" y="1189673"/>
            <a:ext cx="10612069" cy="778644"/>
          </a:xfrm>
          <a:prstGeom prst="rect">
            <a:avLst/>
          </a:prstGeom>
        </p:spPr>
        <p:txBody>
          <a:bodyPr anchor="t" rtlCol="false" tIns="0" lIns="0" bIns="0" rIns="0">
            <a:spAutoFit/>
          </a:bodyPr>
          <a:lstStyle/>
          <a:p>
            <a:pPr algn="l">
              <a:lnSpc>
                <a:spcPts val="6161"/>
              </a:lnSpc>
            </a:pPr>
            <a:r>
              <a:rPr lang="en-US" sz="4969" spc="-19">
                <a:solidFill>
                  <a:srgbClr val="FFFFFF"/>
                </a:solidFill>
                <a:latin typeface="Tomorrow"/>
                <a:ea typeface="Tomorrow"/>
                <a:cs typeface="Tomorrow"/>
                <a:sym typeface="Tomorrow"/>
              </a:rPr>
              <a:t>Training and Validation Results</a:t>
            </a:r>
          </a:p>
        </p:txBody>
      </p:sp>
      <p:sp>
        <p:nvSpPr>
          <p:cNvPr name="Freeform 3" id="3"/>
          <p:cNvSpPr/>
          <p:nvPr/>
        </p:nvSpPr>
        <p:spPr>
          <a:xfrm flipH="false" flipV="false" rot="5400000">
            <a:off x="-439329" y="6275070"/>
            <a:ext cx="7219405" cy="7551089"/>
          </a:xfrm>
          <a:custGeom>
            <a:avLst/>
            <a:gdLst/>
            <a:ahLst/>
            <a:cxnLst/>
            <a:rect r="r" b="b" t="t" l="l"/>
            <a:pathLst>
              <a:path h="7551089" w="7219405">
                <a:moveTo>
                  <a:pt x="0" y="0"/>
                </a:moveTo>
                <a:lnTo>
                  <a:pt x="7219405" y="0"/>
                </a:lnTo>
                <a:lnTo>
                  <a:pt x="7219405" y="7551089"/>
                </a:lnTo>
                <a:lnTo>
                  <a:pt x="0" y="7551089"/>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9747555" y="-2693324"/>
            <a:ext cx="9185895" cy="9607926"/>
          </a:xfrm>
          <a:custGeom>
            <a:avLst/>
            <a:gdLst/>
            <a:ahLst/>
            <a:cxnLst/>
            <a:rect r="r" b="b" t="t" l="l"/>
            <a:pathLst>
              <a:path h="9607926" w="9185895">
                <a:moveTo>
                  <a:pt x="0" y="0"/>
                </a:moveTo>
                <a:lnTo>
                  <a:pt x="9185895" y="0"/>
                </a:lnTo>
                <a:lnTo>
                  <a:pt x="9185895" y="9607926"/>
                </a:lnTo>
                <a:lnTo>
                  <a:pt x="0" y="9607926"/>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2028533" y="2239226"/>
            <a:ext cx="13813984" cy="0"/>
          </a:xfrm>
          <a:prstGeom prst="line">
            <a:avLst/>
          </a:prstGeom>
          <a:ln cap="flat" w="142875">
            <a:solidFill>
              <a:srgbClr val="FFFFFF"/>
            </a:solidFill>
            <a:prstDash val="solid"/>
            <a:headEnd type="none" len="sm" w="sm"/>
            <a:tailEnd type="none" len="sm" w="sm"/>
          </a:ln>
        </p:spPr>
      </p:sp>
      <p:sp>
        <p:nvSpPr>
          <p:cNvPr name="Freeform 6" id="6"/>
          <p:cNvSpPr/>
          <p:nvPr/>
        </p:nvSpPr>
        <p:spPr>
          <a:xfrm flipH="false" flipV="false" rot="0">
            <a:off x="1829737" y="3019953"/>
            <a:ext cx="6962230" cy="5764792"/>
          </a:xfrm>
          <a:custGeom>
            <a:avLst/>
            <a:gdLst/>
            <a:ahLst/>
            <a:cxnLst/>
            <a:rect r="r" b="b" t="t" l="l"/>
            <a:pathLst>
              <a:path h="5764792" w="6962230">
                <a:moveTo>
                  <a:pt x="0" y="0"/>
                </a:moveTo>
                <a:lnTo>
                  <a:pt x="6962230" y="0"/>
                </a:lnTo>
                <a:lnTo>
                  <a:pt x="6962230" y="5764792"/>
                </a:lnTo>
                <a:lnTo>
                  <a:pt x="0" y="5764792"/>
                </a:lnTo>
                <a:lnTo>
                  <a:pt x="0" y="0"/>
                </a:lnTo>
                <a:close/>
              </a:path>
            </a:pathLst>
          </a:custGeom>
          <a:blipFill>
            <a:blip r:embed="rId4"/>
            <a:stretch>
              <a:fillRect l="0" t="0" r="-100729" b="0"/>
            </a:stretch>
          </a:blipFill>
        </p:spPr>
      </p:sp>
      <p:sp>
        <p:nvSpPr>
          <p:cNvPr name="Freeform 7" id="7"/>
          <p:cNvSpPr/>
          <p:nvPr/>
        </p:nvSpPr>
        <p:spPr>
          <a:xfrm flipH="false" flipV="false" rot="0">
            <a:off x="9002354" y="3019953"/>
            <a:ext cx="7013223" cy="5764792"/>
          </a:xfrm>
          <a:custGeom>
            <a:avLst/>
            <a:gdLst/>
            <a:ahLst/>
            <a:cxnLst/>
            <a:rect r="r" b="b" t="t" l="l"/>
            <a:pathLst>
              <a:path h="5764792" w="7013223">
                <a:moveTo>
                  <a:pt x="0" y="0"/>
                </a:moveTo>
                <a:lnTo>
                  <a:pt x="7013222" y="0"/>
                </a:lnTo>
                <a:lnTo>
                  <a:pt x="7013222" y="5764792"/>
                </a:lnTo>
                <a:lnTo>
                  <a:pt x="0" y="5764792"/>
                </a:lnTo>
                <a:lnTo>
                  <a:pt x="0" y="0"/>
                </a:lnTo>
                <a:close/>
              </a:path>
            </a:pathLst>
          </a:custGeom>
          <a:blipFill>
            <a:blip r:embed="rId4"/>
            <a:stretch>
              <a:fillRect l="-99270" t="0" r="0" b="0"/>
            </a:stretch>
          </a:blipFill>
        </p:spPr>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39329" y="6275070"/>
            <a:ext cx="7219405" cy="7551089"/>
          </a:xfrm>
          <a:custGeom>
            <a:avLst/>
            <a:gdLst/>
            <a:ahLst/>
            <a:cxnLst/>
            <a:rect r="r" b="b" t="t" l="l"/>
            <a:pathLst>
              <a:path h="7551089" w="7219405">
                <a:moveTo>
                  <a:pt x="0" y="0"/>
                </a:moveTo>
                <a:lnTo>
                  <a:pt x="7219405" y="0"/>
                </a:lnTo>
                <a:lnTo>
                  <a:pt x="7219405" y="7551089"/>
                </a:lnTo>
                <a:lnTo>
                  <a:pt x="0" y="7551089"/>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151551" y="1189673"/>
            <a:ext cx="10612069" cy="778644"/>
          </a:xfrm>
          <a:prstGeom prst="rect">
            <a:avLst/>
          </a:prstGeom>
        </p:spPr>
        <p:txBody>
          <a:bodyPr anchor="t" rtlCol="false" tIns="0" lIns="0" bIns="0" rIns="0">
            <a:spAutoFit/>
          </a:bodyPr>
          <a:lstStyle/>
          <a:p>
            <a:pPr algn="l">
              <a:lnSpc>
                <a:spcPts val="6161"/>
              </a:lnSpc>
            </a:pPr>
            <a:r>
              <a:rPr lang="en-US" sz="4969" spc="-19">
                <a:solidFill>
                  <a:srgbClr val="FFFFFF"/>
                </a:solidFill>
                <a:latin typeface="Tomorrow"/>
                <a:ea typeface="Tomorrow"/>
                <a:cs typeface="Tomorrow"/>
                <a:sym typeface="Tomorrow"/>
              </a:rPr>
              <a:t>Training and Validation Results</a:t>
            </a:r>
          </a:p>
        </p:txBody>
      </p:sp>
      <p:sp>
        <p:nvSpPr>
          <p:cNvPr name="Freeform 4" id="4"/>
          <p:cNvSpPr/>
          <p:nvPr/>
        </p:nvSpPr>
        <p:spPr>
          <a:xfrm flipH="false" flipV="false" rot="-5400000">
            <a:off x="9747555" y="-2693324"/>
            <a:ext cx="9185895" cy="9607926"/>
          </a:xfrm>
          <a:custGeom>
            <a:avLst/>
            <a:gdLst/>
            <a:ahLst/>
            <a:cxnLst/>
            <a:rect r="r" b="b" t="t" l="l"/>
            <a:pathLst>
              <a:path h="9607926" w="9185895">
                <a:moveTo>
                  <a:pt x="0" y="0"/>
                </a:moveTo>
                <a:lnTo>
                  <a:pt x="9185895" y="0"/>
                </a:lnTo>
                <a:lnTo>
                  <a:pt x="9185895" y="9607926"/>
                </a:lnTo>
                <a:lnTo>
                  <a:pt x="0" y="9607926"/>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2028533" y="2239226"/>
            <a:ext cx="13813984" cy="0"/>
          </a:xfrm>
          <a:prstGeom prst="line">
            <a:avLst/>
          </a:prstGeom>
          <a:ln cap="flat" w="142875">
            <a:solidFill>
              <a:srgbClr val="FFFFFF"/>
            </a:solidFill>
            <a:prstDash val="solid"/>
            <a:headEnd type="none" len="sm" w="sm"/>
            <a:tailEnd type="none" len="sm" w="sm"/>
          </a:ln>
        </p:spPr>
      </p:sp>
      <p:sp>
        <p:nvSpPr>
          <p:cNvPr name="Freeform 6" id="6"/>
          <p:cNvSpPr/>
          <p:nvPr/>
        </p:nvSpPr>
        <p:spPr>
          <a:xfrm flipH="false" flipV="false" rot="0">
            <a:off x="2776519" y="2453640"/>
            <a:ext cx="4220420" cy="3494548"/>
          </a:xfrm>
          <a:custGeom>
            <a:avLst/>
            <a:gdLst/>
            <a:ahLst/>
            <a:cxnLst/>
            <a:rect r="r" b="b" t="t" l="l"/>
            <a:pathLst>
              <a:path h="3494548" w="4220420">
                <a:moveTo>
                  <a:pt x="0" y="0"/>
                </a:moveTo>
                <a:lnTo>
                  <a:pt x="4220420" y="0"/>
                </a:lnTo>
                <a:lnTo>
                  <a:pt x="4220420" y="3494548"/>
                </a:lnTo>
                <a:lnTo>
                  <a:pt x="0" y="3494548"/>
                </a:lnTo>
                <a:lnTo>
                  <a:pt x="0" y="0"/>
                </a:lnTo>
                <a:close/>
              </a:path>
            </a:pathLst>
          </a:custGeom>
          <a:blipFill>
            <a:blip r:embed="rId4"/>
            <a:stretch>
              <a:fillRect l="0" t="0" r="-100729" b="0"/>
            </a:stretch>
          </a:blipFill>
        </p:spPr>
      </p:sp>
      <p:sp>
        <p:nvSpPr>
          <p:cNvPr name="Freeform 7" id="7"/>
          <p:cNvSpPr/>
          <p:nvPr/>
        </p:nvSpPr>
        <p:spPr>
          <a:xfrm flipH="false" flipV="false" rot="0">
            <a:off x="2738427" y="6089106"/>
            <a:ext cx="4251331" cy="3494548"/>
          </a:xfrm>
          <a:custGeom>
            <a:avLst/>
            <a:gdLst/>
            <a:ahLst/>
            <a:cxnLst/>
            <a:rect r="r" b="b" t="t" l="l"/>
            <a:pathLst>
              <a:path h="3494548" w="4251331">
                <a:moveTo>
                  <a:pt x="0" y="0"/>
                </a:moveTo>
                <a:lnTo>
                  <a:pt x="4251331" y="0"/>
                </a:lnTo>
                <a:lnTo>
                  <a:pt x="4251331" y="3494548"/>
                </a:lnTo>
                <a:lnTo>
                  <a:pt x="0" y="3494548"/>
                </a:lnTo>
                <a:lnTo>
                  <a:pt x="0" y="0"/>
                </a:lnTo>
                <a:close/>
              </a:path>
            </a:pathLst>
          </a:custGeom>
          <a:blipFill>
            <a:blip r:embed="rId4"/>
            <a:stretch>
              <a:fillRect l="-99270" t="0" r="0" b="0"/>
            </a:stretch>
          </a:blipFill>
        </p:spPr>
      </p:sp>
      <p:sp>
        <p:nvSpPr>
          <p:cNvPr name="Freeform 8" id="8"/>
          <p:cNvSpPr/>
          <p:nvPr/>
        </p:nvSpPr>
        <p:spPr>
          <a:xfrm flipH="false" flipV="false" rot="0">
            <a:off x="7171836" y="2453640"/>
            <a:ext cx="7610804" cy="7130014"/>
          </a:xfrm>
          <a:custGeom>
            <a:avLst/>
            <a:gdLst/>
            <a:ahLst/>
            <a:cxnLst/>
            <a:rect r="r" b="b" t="t" l="l"/>
            <a:pathLst>
              <a:path h="7130014" w="7610804">
                <a:moveTo>
                  <a:pt x="0" y="0"/>
                </a:moveTo>
                <a:lnTo>
                  <a:pt x="7610803" y="0"/>
                </a:lnTo>
                <a:lnTo>
                  <a:pt x="7610803" y="7130014"/>
                </a:lnTo>
                <a:lnTo>
                  <a:pt x="0" y="7130014"/>
                </a:lnTo>
                <a:lnTo>
                  <a:pt x="0" y="0"/>
                </a:lnTo>
                <a:close/>
              </a:path>
            </a:pathLst>
          </a:custGeom>
          <a:blipFill>
            <a:blip r:embed="rId5"/>
            <a:stretch>
              <a:fillRect l="0" t="0" r="0" b="0"/>
            </a:stretch>
          </a:blipFill>
        </p:spPr>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151551" y="1189673"/>
            <a:ext cx="10612069" cy="778644"/>
          </a:xfrm>
          <a:prstGeom prst="rect">
            <a:avLst/>
          </a:prstGeom>
        </p:spPr>
        <p:txBody>
          <a:bodyPr anchor="t" rtlCol="false" tIns="0" lIns="0" bIns="0" rIns="0">
            <a:spAutoFit/>
          </a:bodyPr>
          <a:lstStyle/>
          <a:p>
            <a:pPr algn="l">
              <a:lnSpc>
                <a:spcPts val="6161"/>
              </a:lnSpc>
            </a:pPr>
            <a:r>
              <a:rPr lang="en-US" sz="4969" spc="-19">
                <a:solidFill>
                  <a:srgbClr val="FFFFFF"/>
                </a:solidFill>
                <a:latin typeface="Tomorrow"/>
                <a:ea typeface="Tomorrow"/>
                <a:cs typeface="Tomorrow"/>
                <a:sym typeface="Tomorrow"/>
              </a:rPr>
              <a:t>Evaluation</a:t>
            </a:r>
          </a:p>
        </p:txBody>
      </p:sp>
      <p:sp>
        <p:nvSpPr>
          <p:cNvPr name="Freeform 3" id="3"/>
          <p:cNvSpPr/>
          <p:nvPr/>
        </p:nvSpPr>
        <p:spPr>
          <a:xfrm flipH="false" flipV="false" rot="5400000">
            <a:off x="-439329" y="6275070"/>
            <a:ext cx="7219405" cy="7551089"/>
          </a:xfrm>
          <a:custGeom>
            <a:avLst/>
            <a:gdLst/>
            <a:ahLst/>
            <a:cxnLst/>
            <a:rect r="r" b="b" t="t" l="l"/>
            <a:pathLst>
              <a:path h="7551089" w="7219405">
                <a:moveTo>
                  <a:pt x="0" y="0"/>
                </a:moveTo>
                <a:lnTo>
                  <a:pt x="7219405" y="0"/>
                </a:lnTo>
                <a:lnTo>
                  <a:pt x="7219405" y="7551089"/>
                </a:lnTo>
                <a:lnTo>
                  <a:pt x="0" y="7551089"/>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151551" y="4781931"/>
            <a:ext cx="5488133" cy="2449735"/>
            <a:chOff x="0" y="0"/>
            <a:chExt cx="1445434" cy="645198"/>
          </a:xfrm>
        </p:grpSpPr>
        <p:sp>
          <p:nvSpPr>
            <p:cNvPr name="Freeform 5" id="5"/>
            <p:cNvSpPr/>
            <p:nvPr/>
          </p:nvSpPr>
          <p:spPr>
            <a:xfrm flipH="false" flipV="false" rot="0">
              <a:off x="0" y="0"/>
              <a:ext cx="1445434" cy="645198"/>
            </a:xfrm>
            <a:custGeom>
              <a:avLst/>
              <a:gdLst/>
              <a:ahLst/>
              <a:cxnLst/>
              <a:rect r="r" b="b" t="t" l="l"/>
              <a:pathLst>
                <a:path h="645198" w="1445434">
                  <a:moveTo>
                    <a:pt x="7053" y="0"/>
                  </a:moveTo>
                  <a:lnTo>
                    <a:pt x="1438381" y="0"/>
                  </a:lnTo>
                  <a:cubicBezTo>
                    <a:pt x="1442276" y="0"/>
                    <a:pt x="1445434" y="3158"/>
                    <a:pt x="1445434" y="7053"/>
                  </a:cubicBezTo>
                  <a:lnTo>
                    <a:pt x="1445434" y="638144"/>
                  </a:lnTo>
                  <a:cubicBezTo>
                    <a:pt x="1445434" y="640015"/>
                    <a:pt x="1444691" y="641809"/>
                    <a:pt x="1443368" y="643132"/>
                  </a:cubicBezTo>
                  <a:cubicBezTo>
                    <a:pt x="1442046" y="644455"/>
                    <a:pt x="1440252" y="645198"/>
                    <a:pt x="1438381" y="645198"/>
                  </a:cubicBezTo>
                  <a:lnTo>
                    <a:pt x="7053" y="645198"/>
                  </a:lnTo>
                  <a:cubicBezTo>
                    <a:pt x="5183" y="645198"/>
                    <a:pt x="3389" y="644455"/>
                    <a:pt x="2066" y="643132"/>
                  </a:cubicBezTo>
                  <a:cubicBezTo>
                    <a:pt x="743" y="641809"/>
                    <a:pt x="0" y="640015"/>
                    <a:pt x="0" y="638144"/>
                  </a:cubicBezTo>
                  <a:lnTo>
                    <a:pt x="0" y="7053"/>
                  </a:lnTo>
                  <a:cubicBezTo>
                    <a:pt x="0" y="5183"/>
                    <a:pt x="743" y="3389"/>
                    <a:pt x="2066" y="2066"/>
                  </a:cubicBezTo>
                  <a:cubicBezTo>
                    <a:pt x="3389" y="743"/>
                    <a:pt x="5183" y="0"/>
                    <a:pt x="7053" y="0"/>
                  </a:cubicBezTo>
                  <a:close/>
                </a:path>
              </a:pathLst>
            </a:custGeom>
            <a:solidFill>
              <a:srgbClr val="8C52FF"/>
            </a:solidFill>
            <a:ln w="19050" cap="sq">
              <a:solidFill>
                <a:srgbClr val="FFFFFF"/>
              </a:solidFill>
              <a:prstDash val="solid"/>
              <a:miter/>
            </a:ln>
          </p:spPr>
        </p:sp>
        <p:sp>
          <p:nvSpPr>
            <p:cNvPr name="TextBox 6" id="6"/>
            <p:cNvSpPr txBox="true"/>
            <p:nvPr/>
          </p:nvSpPr>
          <p:spPr>
            <a:xfrm>
              <a:off x="0" y="-57150"/>
              <a:ext cx="1445434" cy="702348"/>
            </a:xfrm>
            <a:prstGeom prst="rect">
              <a:avLst/>
            </a:prstGeom>
          </p:spPr>
          <p:txBody>
            <a:bodyPr anchor="ctr" rtlCol="false" tIns="50800" lIns="50800" bIns="50800" rIns="50800"/>
            <a:lstStyle/>
            <a:p>
              <a:pPr algn="ctr">
                <a:lnSpc>
                  <a:spcPts val="3711"/>
                </a:lnSpc>
              </a:pPr>
            </a:p>
          </p:txBody>
        </p:sp>
      </p:grpSp>
      <p:sp>
        <p:nvSpPr>
          <p:cNvPr name="Freeform 7" id="7"/>
          <p:cNvSpPr/>
          <p:nvPr/>
        </p:nvSpPr>
        <p:spPr>
          <a:xfrm flipH="false" flipV="false" rot="-5400000">
            <a:off x="9747555" y="-2693324"/>
            <a:ext cx="9185895" cy="9607926"/>
          </a:xfrm>
          <a:custGeom>
            <a:avLst/>
            <a:gdLst/>
            <a:ahLst/>
            <a:cxnLst/>
            <a:rect r="r" b="b" t="t" l="l"/>
            <a:pathLst>
              <a:path h="9607926" w="9185895">
                <a:moveTo>
                  <a:pt x="0" y="0"/>
                </a:moveTo>
                <a:lnTo>
                  <a:pt x="9185895" y="0"/>
                </a:lnTo>
                <a:lnTo>
                  <a:pt x="9185895" y="9607926"/>
                </a:lnTo>
                <a:lnTo>
                  <a:pt x="0" y="9607926"/>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AutoShape 8" id="8"/>
          <p:cNvSpPr/>
          <p:nvPr/>
        </p:nvSpPr>
        <p:spPr>
          <a:xfrm>
            <a:off x="2028533" y="2239226"/>
            <a:ext cx="13813984" cy="0"/>
          </a:xfrm>
          <a:prstGeom prst="line">
            <a:avLst/>
          </a:prstGeom>
          <a:ln cap="flat" w="142875">
            <a:solidFill>
              <a:srgbClr val="FFFFFF"/>
            </a:solidFill>
            <a:prstDash val="solid"/>
            <a:headEnd type="none" len="sm" w="sm"/>
            <a:tailEnd type="none" len="sm" w="sm"/>
          </a:ln>
        </p:spPr>
      </p:sp>
      <p:sp>
        <p:nvSpPr>
          <p:cNvPr name="Freeform 9" id="9"/>
          <p:cNvSpPr/>
          <p:nvPr/>
        </p:nvSpPr>
        <p:spPr>
          <a:xfrm flipH="false" flipV="false" rot="0">
            <a:off x="8191267" y="2755298"/>
            <a:ext cx="8264232" cy="6503002"/>
          </a:xfrm>
          <a:custGeom>
            <a:avLst/>
            <a:gdLst/>
            <a:ahLst/>
            <a:cxnLst/>
            <a:rect r="r" b="b" t="t" l="l"/>
            <a:pathLst>
              <a:path h="6503002" w="8264232">
                <a:moveTo>
                  <a:pt x="0" y="0"/>
                </a:moveTo>
                <a:lnTo>
                  <a:pt x="8264232" y="0"/>
                </a:lnTo>
                <a:lnTo>
                  <a:pt x="8264232" y="6503002"/>
                </a:lnTo>
                <a:lnTo>
                  <a:pt x="0" y="6503002"/>
                </a:lnTo>
                <a:lnTo>
                  <a:pt x="0" y="0"/>
                </a:lnTo>
                <a:close/>
              </a:path>
            </a:pathLst>
          </a:custGeom>
          <a:blipFill>
            <a:blip r:embed="rId4"/>
            <a:stretch>
              <a:fillRect l="0" t="0" r="0" b="0"/>
            </a:stretch>
          </a:blipFill>
        </p:spPr>
      </p:sp>
      <p:sp>
        <p:nvSpPr>
          <p:cNvPr name="TextBox 10" id="10"/>
          <p:cNvSpPr txBox="true"/>
          <p:nvPr/>
        </p:nvSpPr>
        <p:spPr>
          <a:xfrm rot="0">
            <a:off x="2267505" y="4867656"/>
            <a:ext cx="5256609" cy="2235221"/>
          </a:xfrm>
          <a:prstGeom prst="rect">
            <a:avLst/>
          </a:prstGeom>
        </p:spPr>
        <p:txBody>
          <a:bodyPr anchor="t" rtlCol="false" tIns="0" lIns="0" bIns="0" rIns="0">
            <a:spAutoFit/>
          </a:bodyPr>
          <a:lstStyle/>
          <a:p>
            <a:pPr algn="l">
              <a:lnSpc>
                <a:spcPts val="2976"/>
              </a:lnSpc>
              <a:spcBef>
                <a:spcPct val="0"/>
              </a:spcBef>
            </a:pPr>
            <a:r>
              <a:rPr lang="en-US" sz="2400" spc="-9">
                <a:solidFill>
                  <a:srgbClr val="FFFFFF"/>
                </a:solidFill>
                <a:latin typeface="Tomorrow"/>
                <a:ea typeface="Tomorrow"/>
                <a:cs typeface="Tomorrow"/>
                <a:sym typeface="Tomorrow"/>
              </a:rPr>
              <a:t>Evaluation Time:         27.25 seconds </a:t>
            </a:r>
          </a:p>
          <a:p>
            <a:pPr algn="l">
              <a:lnSpc>
                <a:spcPts val="2976"/>
              </a:lnSpc>
              <a:spcBef>
                <a:spcPct val="0"/>
              </a:spcBef>
            </a:pPr>
            <a:r>
              <a:rPr lang="en-US" sz="2400" spc="-9">
                <a:solidFill>
                  <a:srgbClr val="FFFFFF"/>
                </a:solidFill>
                <a:latin typeface="Tomorrow"/>
                <a:ea typeface="Tomorrow"/>
                <a:cs typeface="Tomorrow"/>
                <a:sym typeface="Tomorrow"/>
              </a:rPr>
              <a:t>Peak Memory Usage:   12738.03 MB</a:t>
            </a:r>
          </a:p>
          <a:p>
            <a:pPr algn="l">
              <a:lnSpc>
                <a:spcPts val="2976"/>
              </a:lnSpc>
              <a:spcBef>
                <a:spcPct val="0"/>
              </a:spcBef>
            </a:pPr>
            <a:r>
              <a:rPr lang="en-US" sz="2400" spc="-9">
                <a:solidFill>
                  <a:srgbClr val="FFFFFF"/>
                </a:solidFill>
                <a:latin typeface="Tomorrow"/>
                <a:ea typeface="Tomorrow"/>
                <a:cs typeface="Tomorrow"/>
                <a:sym typeface="Tomorrow"/>
              </a:rPr>
              <a:t>Average CPU Usage:              390.41 %</a:t>
            </a:r>
          </a:p>
          <a:p>
            <a:pPr algn="l">
              <a:lnSpc>
                <a:spcPts val="2976"/>
              </a:lnSpc>
              <a:spcBef>
                <a:spcPct val="0"/>
              </a:spcBef>
            </a:pPr>
            <a:r>
              <a:rPr lang="en-US" sz="2400" spc="-9">
                <a:solidFill>
                  <a:srgbClr val="FFFFFF"/>
                </a:solidFill>
                <a:latin typeface="Tomorrow"/>
                <a:ea typeface="Tomorrow"/>
                <a:cs typeface="Tomorrow"/>
                <a:sym typeface="Tomorrow"/>
              </a:rPr>
              <a:t>Algorithm code size:                 2.17 MB</a:t>
            </a:r>
          </a:p>
          <a:p>
            <a:pPr algn="l">
              <a:lnSpc>
                <a:spcPts val="2976"/>
              </a:lnSpc>
              <a:spcBef>
                <a:spcPct val="0"/>
              </a:spcBef>
            </a:pPr>
            <a:r>
              <a:rPr lang="en-US" sz="2400" spc="-9">
                <a:solidFill>
                  <a:srgbClr val="FFFFFF"/>
                </a:solidFill>
                <a:latin typeface="Tomorrow"/>
                <a:ea typeface="Tomorrow"/>
                <a:cs typeface="Tomorrow"/>
                <a:sym typeface="Tomorrow"/>
              </a:rPr>
              <a:t>Accuracy:                                           1.000</a:t>
            </a:r>
          </a:p>
          <a:p>
            <a:pPr algn="l">
              <a:lnSpc>
                <a:spcPts val="2976"/>
              </a:lnSpc>
              <a:spcBef>
                <a:spcPct val="0"/>
              </a:spcBef>
            </a:pPr>
            <a:r>
              <a:rPr lang="en-US" sz="2400" spc="-9">
                <a:solidFill>
                  <a:srgbClr val="FFFFFF"/>
                </a:solidFill>
                <a:latin typeface="Tomorrow"/>
                <a:ea typeface="Tomorrow"/>
                <a:cs typeface="Tomorrow"/>
                <a:sym typeface="Tomorrow"/>
              </a:rPr>
              <a:t>F1 Score:                                             1.000</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DAGiNzwvLZM</dc:identifier>
  <dcterms:modified xsi:type="dcterms:W3CDTF">2011-08-01T06:04:30Z</dcterms:modified>
  <cp:revision>1</cp:revision>
  <dc:title>HackathonChallenge</dc:title>
</cp:coreProperties>
</file>